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6" r:id="rId22"/>
    <p:sldId id="284" r:id="rId23"/>
    <p:sldId id="285" r:id="rId24"/>
    <p:sldId id="275" r:id="rId25"/>
    <p:sldId id="278" r:id="rId26"/>
    <p:sldId id="283" r:id="rId27"/>
    <p:sldId id="279" r:id="rId28"/>
    <p:sldId id="280" r:id="rId29"/>
    <p:sldId id="282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outlineViewPr>
    <p:cViewPr>
      <p:scale>
        <a:sx n="33" d="100"/>
        <a:sy n="33" d="100"/>
      </p:scale>
      <p:origin x="0" y="-451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95330-F54F-4F37-9A03-E1FD446057A2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4DD5-7E2E-4406-BC55-3B5AFF23783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81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4DD5-7E2E-4406-BC55-3B5AFF23783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642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64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038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97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6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84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4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50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2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18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02187D-CFF4-4A24-8E12-5DF391962967}" type="datetimeFigureOut">
              <a:rPr lang="hr-HR" smtClean="0"/>
              <a:t>17.2.2026.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5F9CCF-9DD1-48C8-934E-BF806FB4DC66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7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09006" y="758952"/>
            <a:ext cx="10798628" cy="354308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/>
              <a:t>Razvoj </a:t>
            </a:r>
            <a:r>
              <a:rPr lang="hr-HR" b="1" dirty="0" smtClean="0"/>
              <a:t>CAD/CAM</a:t>
            </a:r>
            <a:br>
              <a:rPr lang="hr-HR" b="1" dirty="0" smtClean="0"/>
            </a:br>
            <a:r>
              <a:rPr lang="hr-HR" b="1" dirty="0" smtClean="0"/>
              <a:t> tehnologije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3600" b="1" dirty="0" smtClean="0"/>
              <a:t>Tomislav </a:t>
            </a:r>
            <a:r>
              <a:rPr lang="hr-HR" sz="3600" b="1" dirty="0" smtClean="0"/>
              <a:t>Ćosić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8760" y="4812671"/>
            <a:ext cx="10058400" cy="1143000"/>
          </a:xfrm>
        </p:spPr>
        <p:txBody>
          <a:bodyPr/>
          <a:lstStyle/>
          <a:p>
            <a:r>
              <a:rPr lang="hr-HR" b="1" dirty="0"/>
              <a:t>Prvi stručni skup Međužupanijskog stručnog vijeća elektrotehnike i računalstva Brodsko-posavske i Požeško-slavonske </a:t>
            </a:r>
            <a:r>
              <a:rPr lang="hr-HR" b="1" dirty="0" smtClean="0"/>
              <a:t>županije - 28.02.2024.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8211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Razvoj 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Do 60 – tih godina prošlog stoljeća, sve aktivnosti vezane za izradu dokumentacije i tehničkih crteža potrebnih za početak proizvodnje, odrađivane su ručno. </a:t>
            </a:r>
            <a:endParaRPr lang="hr-HR" sz="2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Uvođenjem „računalom podržanog projektiranja, dizajniranja i proizvodnje“ u drugoj polovici 20. stoljeća dolazi do revolucije u izradi iste</a:t>
            </a:r>
            <a:r>
              <a:rPr lang="hr-HR" sz="2600" dirty="0" smtClean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Začetnikom CAD-a ili računalom podržanog dizajniranja je </a:t>
            </a:r>
            <a:r>
              <a:rPr lang="hr-HR" sz="2600" dirty="0" err="1"/>
              <a:t>Patrick</a:t>
            </a:r>
            <a:r>
              <a:rPr lang="hr-HR" sz="2600" dirty="0"/>
              <a:t> </a:t>
            </a:r>
            <a:r>
              <a:rPr lang="hr-HR" sz="2600" dirty="0" err="1"/>
              <a:t>Hanratty</a:t>
            </a:r>
            <a:r>
              <a:rPr lang="hr-HR" sz="2600" dirty="0"/>
              <a:t>. On je 1957. g. izradio i objavio prvi svjetski programski jezik za numeričko upravljanje „PRONTO“. Smatra se da je većina današnjih CAD sustava bazirana na PRONTO kodu. </a:t>
            </a:r>
          </a:p>
        </p:txBody>
      </p:sp>
    </p:spTree>
    <p:extLst>
      <p:ext uri="{BB962C8B-B14F-4D97-AF65-F5344CB8AC3E}">
        <p14:creationId xmlns:p14="http://schemas.microsoft.com/office/powerpoint/2010/main" val="293743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Razvoj 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Početkom 60-tih godina prošlog stoljeća u „General Motors Research Laboratories“ sudjeluje u razvoju DAC-a (računalom podržano dizajniranje</a:t>
            </a:r>
            <a:r>
              <a:rPr lang="hr-HR" sz="2600" dirty="0" smtClean="0"/>
              <a:t>).</a:t>
            </a:r>
            <a:br>
              <a:rPr lang="hr-HR" sz="2600" dirty="0" smtClean="0"/>
            </a:br>
            <a:endParaRPr lang="hr-HR" sz="2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Značajniji napredak CAD programa nastao je kada je 1963. godine Ivan </a:t>
            </a:r>
            <a:r>
              <a:rPr lang="hr-HR" sz="2600" dirty="0" err="1"/>
              <a:t>Sutherland</a:t>
            </a:r>
            <a:r>
              <a:rPr lang="hr-HR" sz="2600" dirty="0"/>
              <a:t> predstavio „</a:t>
            </a:r>
            <a:r>
              <a:rPr lang="hr-HR" sz="2600" dirty="0" err="1"/>
              <a:t>Sketchpad</a:t>
            </a:r>
            <a:r>
              <a:rPr lang="hr-HR" sz="2600" dirty="0"/>
              <a:t>“, program s interaktivnim zaslonom i crtaćom olovkom i mogućnošću dodavanja svog dizajna u računalo. Začetnik je „grafičkog korisničkog sučelja“.</a:t>
            </a:r>
          </a:p>
        </p:txBody>
      </p:sp>
    </p:spTree>
    <p:extLst>
      <p:ext uri="{BB962C8B-B14F-4D97-AF65-F5344CB8AC3E}">
        <p14:creationId xmlns:p14="http://schemas.microsoft.com/office/powerpoint/2010/main" val="50254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Razvoj 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</a:t>
            </a:r>
            <a:r>
              <a:rPr lang="hr-HR" sz="2600" dirty="0" err="1"/>
              <a:t>Sketchpad</a:t>
            </a:r>
            <a:r>
              <a:rPr lang="hr-HR" sz="2600" dirty="0"/>
              <a:t> u uporabi, Ivan </a:t>
            </a:r>
            <a:r>
              <a:rPr lang="hr-HR" sz="2600" dirty="0" err="1"/>
              <a:t>Sutherland</a:t>
            </a:r>
            <a:endParaRPr lang="hr-HR" sz="2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130" y="2280670"/>
            <a:ext cx="4921224" cy="398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4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Razvoj 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U vremenu od 1966. do 1968. godine, Pierre </a:t>
            </a:r>
            <a:r>
              <a:rPr lang="hr-HR" sz="2600" dirty="0" err="1"/>
              <a:t>Bézier</a:t>
            </a:r>
            <a:r>
              <a:rPr lang="hr-HR" sz="2600" dirty="0"/>
              <a:t> (inženjer u Renaultu) izradio je prvi 3D CAD/CAM program - računalom podržanog dizajniranja i proizvodnje „UNISURF</a:t>
            </a:r>
            <a:r>
              <a:rPr lang="hr-HR" sz="2600" dirty="0" smtClean="0"/>
              <a:t>“.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U početku, CAD/CAM tehnologija se najviše koristila u automobilskoj, zrakoplovnoj i elektroničkoj industriji. </a:t>
            </a:r>
            <a:endParaRPr lang="hr-HR" sz="2600" dirty="0" smtClean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 smtClean="0"/>
              <a:t>Razvojem </a:t>
            </a:r>
            <a:r>
              <a:rPr lang="hr-HR" sz="2600" dirty="0"/>
              <a:t>računala, smanjivanjem njihovih dimenzija i cijene, računala postaju sve pristupačnija te se proširila i upotreba CAD/CAM programa i na druge industrije (brodogradnja, teška industrija).</a:t>
            </a:r>
            <a:endParaRPr lang="hr-HR" sz="2600" dirty="0" smtClean="0"/>
          </a:p>
        </p:txBody>
      </p:sp>
    </p:spTree>
    <p:extLst>
      <p:ext uri="{BB962C8B-B14F-4D97-AF65-F5344CB8AC3E}">
        <p14:creationId xmlns:p14="http://schemas.microsoft.com/office/powerpoint/2010/main" val="5607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Razvoj 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70-tih i 80-tih godina prošlog stoljeća pojavljuju se programi: </a:t>
            </a:r>
            <a:r>
              <a:rPr lang="hr-HR" sz="2600" dirty="0" err="1"/>
              <a:t>Romulus</a:t>
            </a:r>
            <a:r>
              <a:rPr lang="hr-HR" sz="2600" dirty="0"/>
              <a:t>, CATIA i </a:t>
            </a:r>
            <a:r>
              <a:rPr lang="hr-HR" sz="2600" dirty="0" err="1"/>
              <a:t>AutoCAD</a:t>
            </a:r>
            <a:r>
              <a:rPr lang="hr-HR" sz="2600" dirty="0"/>
              <a:t> sustav za 3D dizajniranje i modeliranje.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Do 90-tih godina prošlog stoljeća programi su postajali sve profinjeniji s naprednim parametarskim tehnikama. </a:t>
            </a:r>
            <a:endParaRPr lang="hr-HR" sz="2600" dirty="0" smtClean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 smtClean="0"/>
              <a:t>Do </a:t>
            </a:r>
            <a:r>
              <a:rPr lang="hr-HR" sz="2600" dirty="0"/>
              <a:t>1994. godine prodano je više od milijun licenci </a:t>
            </a:r>
            <a:r>
              <a:rPr lang="hr-HR" sz="2600" dirty="0" err="1"/>
              <a:t>AutoCAD</a:t>
            </a:r>
            <a:r>
              <a:rPr lang="hr-HR" sz="2600" dirty="0"/>
              <a:t>-a s 350000 prijavljenih </a:t>
            </a:r>
            <a:r>
              <a:rPr lang="hr-HR" sz="2600" dirty="0" smtClean="0"/>
              <a:t>korisnika.</a:t>
            </a:r>
          </a:p>
        </p:txBody>
      </p:sp>
    </p:spTree>
    <p:extLst>
      <p:ext uri="{BB962C8B-B14F-4D97-AF65-F5344CB8AC3E}">
        <p14:creationId xmlns:p14="http://schemas.microsoft.com/office/powerpoint/2010/main" val="13205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/>
              <a:t>Razvoj 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Na tržištu su se pojavili i besplatni CAD programi</a:t>
            </a:r>
            <a:r>
              <a:rPr lang="hr-HR" sz="2600" dirty="0" smtClean="0"/>
              <a:t>:</a:t>
            </a:r>
            <a:br>
              <a:rPr lang="hr-HR" sz="2600" dirty="0" smtClean="0"/>
            </a:br>
            <a:endParaRPr lang="hr-HR" sz="2600" dirty="0"/>
          </a:p>
          <a:p>
            <a:pPr marL="0" indent="0">
              <a:spcAft>
                <a:spcPts val="2400"/>
              </a:spcAft>
              <a:buNone/>
            </a:pPr>
            <a:r>
              <a:rPr lang="hr-HR" sz="2600" dirty="0"/>
              <a:t>• </a:t>
            </a:r>
            <a:r>
              <a:rPr lang="hr-HR" sz="2600" dirty="0" err="1"/>
              <a:t>LibreCAD</a:t>
            </a:r>
            <a:r>
              <a:rPr lang="hr-HR" sz="2600" dirty="0"/>
              <a:t> (</a:t>
            </a:r>
            <a:r>
              <a:rPr lang="hr-HR" sz="2600" dirty="0" err="1"/>
              <a:t>OpenSource</a:t>
            </a:r>
            <a:r>
              <a:rPr lang="hr-HR" sz="2600" dirty="0"/>
              <a:t> 2D CAD) – besplatni program otvorenog koda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hr-HR" sz="2600" dirty="0"/>
              <a:t>• </a:t>
            </a:r>
            <a:r>
              <a:rPr lang="hr-HR" sz="2600" dirty="0" err="1"/>
              <a:t>FreeCAD</a:t>
            </a:r>
            <a:r>
              <a:rPr lang="hr-HR" sz="2600" dirty="0"/>
              <a:t> (3D </a:t>
            </a:r>
            <a:r>
              <a:rPr lang="hr-HR" sz="2600" dirty="0" err="1"/>
              <a:t>parametric</a:t>
            </a:r>
            <a:r>
              <a:rPr lang="hr-HR" sz="2600" dirty="0"/>
              <a:t> </a:t>
            </a:r>
            <a:r>
              <a:rPr lang="hr-HR" sz="2600" dirty="0" err="1"/>
              <a:t>modeler</a:t>
            </a:r>
            <a:r>
              <a:rPr lang="hr-HR" sz="2600" dirty="0"/>
              <a:t>) – besplatni program otvorenog koda</a:t>
            </a:r>
          </a:p>
        </p:txBody>
      </p:sp>
    </p:spTree>
    <p:extLst>
      <p:ext uri="{BB962C8B-B14F-4D97-AF65-F5344CB8AC3E}">
        <p14:creationId xmlns:p14="http://schemas.microsoft.com/office/powerpoint/2010/main" val="295798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</a:t>
            </a:r>
            <a:r>
              <a:rPr lang="hr-HR" sz="4000" b="1" dirty="0"/>
              <a:t>CAD/CAM tehnologije </a:t>
            </a:r>
            <a:r>
              <a:rPr lang="hr-HR" sz="4000" b="1" dirty="0" smtClean="0"/>
              <a:t> 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</a:t>
            </a:r>
            <a:r>
              <a:rPr lang="hr-HR" sz="2800" dirty="0"/>
              <a:t>Razvoj umjetne inteligencije, primjena </a:t>
            </a:r>
            <a:r>
              <a:rPr lang="hr-HR" sz="2800" dirty="0" err="1"/>
              <a:t>cloud</a:t>
            </a:r>
            <a:r>
              <a:rPr lang="hr-HR" sz="2800" dirty="0"/>
              <a:t> suradnje, stvaranje virtualne vizualizacije i širenje mogućnosti prilagođavanja programa korisničkim potrebama su područja koja će sigurno omogućiti dodatni napredak CAD/CAM tehnologije. </a:t>
            </a:r>
            <a:endParaRPr lang="hr-HR" sz="2800" dirty="0" smtClean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800" dirty="0" smtClean="0"/>
              <a:t>To </a:t>
            </a:r>
            <a:r>
              <a:rPr lang="hr-HR" sz="2800" dirty="0"/>
              <a:t>su područja koja će se sigurno primjenjivati u razvoju idućih generacija CAD/CAM </a:t>
            </a:r>
            <a:r>
              <a:rPr lang="hr-HR" sz="2800" dirty="0" smtClean="0"/>
              <a:t>tehnologije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800" dirty="0"/>
              <a:t>Industrijska proizvodnja je napredovala i još uvijek postaje sve naprednija primjenom senzora, robotike, digitalizacije i drugih inovacija</a:t>
            </a:r>
            <a:r>
              <a:rPr lang="hr-HR" sz="2800" dirty="0" smtClean="0"/>
              <a:t>.</a:t>
            </a:r>
            <a:endParaRPr lang="hr-HR" sz="2800" dirty="0"/>
          </a:p>
          <a:p>
            <a:pPr marL="0" indent="0">
              <a:spcAft>
                <a:spcPts val="2400"/>
              </a:spcAft>
              <a:buNone/>
            </a:pPr>
            <a:r>
              <a:rPr lang="hr-HR" sz="2600" dirty="0" smtClean="0"/>
              <a:t> 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1704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r>
              <a:rPr lang="hr-HR" sz="4000" b="1" dirty="0"/>
              <a:t/>
            </a:r>
            <a:br>
              <a:rPr lang="hr-HR" sz="4000" b="1" dirty="0"/>
            </a:br>
            <a:r>
              <a:rPr lang="hr-HR" sz="3100" b="1" dirty="0"/>
              <a:t>Razvoj umjetne inteligencije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9269" y="1845733"/>
            <a:ext cx="11103427" cy="4241557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4700" dirty="0" smtClean="0"/>
              <a:t>Područja </a:t>
            </a:r>
            <a:r>
              <a:rPr lang="hr-HR" sz="4700" dirty="0"/>
              <a:t>u kojima će industrijska proizvodnja dalje napredovati su strojno učenje i umjetna inteligencija (</a:t>
            </a:r>
            <a:r>
              <a:rPr lang="hr-HR" sz="4700" dirty="0" err="1"/>
              <a:t>artificial</a:t>
            </a:r>
            <a:r>
              <a:rPr lang="hr-HR" sz="4700" dirty="0"/>
              <a:t> </a:t>
            </a:r>
            <a:r>
              <a:rPr lang="hr-HR" sz="4700" dirty="0" err="1"/>
              <a:t>intelligence</a:t>
            </a:r>
            <a:r>
              <a:rPr lang="hr-HR" sz="4700" dirty="0"/>
              <a:t> (AI</a:t>
            </a:r>
            <a:r>
              <a:rPr lang="hr-HR" sz="4700" dirty="0" smtClean="0"/>
              <a:t>)).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4700" dirty="0"/>
              <a:t>Uključivanje umjetne inteligencije u CAD/CAM tehnologiju omogućit će: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2600" dirty="0" smtClean="0"/>
              <a:t>                                                     </a:t>
            </a:r>
            <a:r>
              <a:rPr lang="hr-HR" sz="38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•</a:t>
            </a:r>
            <a:r>
              <a:rPr lang="hr-HR" sz="2600" dirty="0" smtClean="0"/>
              <a:t> </a:t>
            </a:r>
            <a:r>
              <a:rPr lang="hr-HR" sz="4400" dirty="0"/>
              <a:t>automatizaciju dizajniranja,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4400" dirty="0" smtClean="0"/>
              <a:t>                               • poboljšanje kontrole </a:t>
            </a:r>
            <a:r>
              <a:rPr lang="hr-HR" sz="4400" dirty="0"/>
              <a:t>kvalitete predviđanjem dizajnerskih pogrešaka,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hr-HR" sz="4400" dirty="0" smtClean="0"/>
              <a:t>                               • </a:t>
            </a:r>
            <a:r>
              <a:rPr lang="hr-HR" sz="4400" dirty="0"/>
              <a:t>uz strojno učenje izradu jedinstvenog dizajna bez sudjelovanja </a:t>
            </a: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 smtClean="0"/>
              <a:t>                                  čovjeka </a:t>
            </a:r>
            <a:r>
              <a:rPr lang="hr-HR" sz="4400" dirty="0"/>
              <a:t>u tome.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hr-HR" sz="2600" dirty="0" smtClean="0"/>
              <a:t> 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281444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/>
              <a:t>Primjena CLOUD suradnje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</a:t>
            </a:r>
            <a:r>
              <a:rPr lang="hr-HR" sz="2600" dirty="0" err="1"/>
              <a:t>Cloud</a:t>
            </a:r>
            <a:r>
              <a:rPr lang="hr-HR" sz="2600" dirty="0"/>
              <a:t> suradnja (</a:t>
            </a:r>
            <a:r>
              <a:rPr lang="hr-HR" sz="2600" dirty="0" err="1"/>
              <a:t>Cloud</a:t>
            </a:r>
            <a:r>
              <a:rPr lang="hr-HR" sz="2600" dirty="0"/>
              <a:t> </a:t>
            </a:r>
            <a:r>
              <a:rPr lang="hr-HR" sz="2600" dirty="0" err="1"/>
              <a:t>cooperation</a:t>
            </a:r>
            <a:r>
              <a:rPr lang="hr-HR" sz="2600" dirty="0"/>
              <a:t>) omogućuje rad na jednom projektu više djelatnika </a:t>
            </a:r>
            <a:r>
              <a:rPr lang="hr-HR" sz="2600" dirty="0" smtClean="0"/>
              <a:t>s </a:t>
            </a:r>
            <a:r>
              <a:rPr lang="hr-HR" sz="2600" dirty="0"/>
              <a:t>više lokacija. </a:t>
            </a:r>
            <a:r>
              <a:rPr lang="hr-HR" sz="2600" dirty="0" smtClean="0"/>
              <a:t>Uvjet </a:t>
            </a:r>
            <a:r>
              <a:rPr lang="hr-HR" sz="2600" dirty="0"/>
              <a:t>za to je mogućnost pristupa </a:t>
            </a:r>
            <a:r>
              <a:rPr lang="hr-HR" sz="2600" dirty="0" err="1"/>
              <a:t>cloud</a:t>
            </a:r>
            <a:r>
              <a:rPr lang="hr-HR" sz="2600" dirty="0"/>
              <a:t> serveru. </a:t>
            </a:r>
            <a:endParaRPr lang="hr-HR" sz="2600" dirty="0" smtClean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 smtClean="0"/>
              <a:t>Ovim </a:t>
            </a:r>
            <a:r>
              <a:rPr lang="hr-HR" sz="2600" dirty="0"/>
              <a:t>je omogućena šira mogućnost zapošljavanja odgovarajućeg kadra koji ne mora nužno biti blizu tvrtke, a ipak može biti dio istog odjela i raditi na istom projektnom zadatku.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Razvoj CAD/CAM tehnologije u budućnosti će zasigurno biti baziran i na </a:t>
            </a:r>
            <a:r>
              <a:rPr lang="hr-HR" sz="2600" dirty="0" err="1"/>
              <a:t>cloud</a:t>
            </a:r>
            <a:r>
              <a:rPr lang="hr-HR" sz="2600" dirty="0"/>
              <a:t> suradnji.</a:t>
            </a:r>
          </a:p>
        </p:txBody>
      </p:sp>
    </p:spTree>
    <p:extLst>
      <p:ext uri="{BB962C8B-B14F-4D97-AF65-F5344CB8AC3E}">
        <p14:creationId xmlns:p14="http://schemas.microsoft.com/office/powerpoint/2010/main" val="422516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/>
              <a:t>Stvaranje virtualne vizualizacije (stvarnosti)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Primjena virtualne vizualizacije odnosno „virtualne stvarnosti“ (</a:t>
            </a:r>
            <a:r>
              <a:rPr lang="hr-HR" sz="2600" dirty="0" err="1"/>
              <a:t>virtual</a:t>
            </a:r>
            <a:r>
              <a:rPr lang="hr-HR" sz="2600" dirty="0"/>
              <a:t> </a:t>
            </a:r>
            <a:r>
              <a:rPr lang="hr-HR" sz="2600" dirty="0" err="1"/>
              <a:t>reality</a:t>
            </a:r>
            <a:r>
              <a:rPr lang="hr-HR" sz="2600" dirty="0"/>
              <a:t> (VR)) nije nešto najnovije, ali još uvijek se nije potpuno integrirala u procese projektiranja i dizajniranja.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Virtualna stvarnost (VR) još uvijek je najviše prisutna u igricama i zabavi, iako se koristi i u znatno ozbiljnijim djelatnostima (primjena virtualne stvarnosti u procesima montaže i demontaže, primjena virtualnih simulatora u poljima medicine i stomatologije i sl.).</a:t>
            </a:r>
          </a:p>
        </p:txBody>
      </p:sp>
    </p:spTree>
    <p:extLst>
      <p:ext uri="{BB962C8B-B14F-4D97-AF65-F5344CB8AC3E}">
        <p14:creationId xmlns:p14="http://schemas.microsoft.com/office/powerpoint/2010/main" val="188295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Razvoj CAD/CAM tehnologije - uvod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Poznato je da CAD/CAM tehnologija već duže vremena (od 60 – tih godina   prošlog stoljeća) ubrzava i olakšava proizvodnju, a samim time povećava i  produktivnost.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 smtClean="0"/>
              <a:t> Cilj predavanja </a:t>
            </a:r>
            <a:r>
              <a:rPr lang="hr-HR" sz="2600" dirty="0"/>
              <a:t>je ukazati na povijesni razvoj CAD/CAM tehnologije od samih začetaka, prvog svjetskog programskog jezika za numeričko upravljanje „PRONTO“, preko sadašnjeg stupnja korištenja CAD/CAM tehnologije do razvoja umjetne inteligencije i sve prisutnije CLOUD suradnje</a:t>
            </a:r>
            <a:r>
              <a:rPr lang="hr-HR" sz="2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600" dirty="0" smtClean="0"/>
              <a:t> U predavanju se </a:t>
            </a:r>
            <a:r>
              <a:rPr lang="hr-HR" sz="2600" dirty="0"/>
              <a:t>upućuje i na veću mogućnost korištenja virtualne vizualizacije proizvoda ili građevina prije same izrade, odnosno dok je proizvod ili građevina još u obliku digitalnog modela.</a:t>
            </a:r>
          </a:p>
        </p:txBody>
      </p:sp>
    </p:spTree>
    <p:extLst>
      <p:ext uri="{BB962C8B-B14F-4D97-AF65-F5344CB8AC3E}">
        <p14:creationId xmlns:p14="http://schemas.microsoft.com/office/powerpoint/2010/main" val="32601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/>
              <a:t>Stvaranje virtualne vizualizacije (stvarnosti)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VR kacige i VR naočale mogu vizualizirati budući CAD dizajn i CAD projekt.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Projektant ili arhitekt može ponuditi kupcima prolazak kroz zgradu koja još uvijek postoji samo kao digitalni model</a:t>
            </a:r>
            <a:r>
              <a:rPr lang="hr-HR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58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smtClean="0"/>
              <a:t>Budućnost CAD/CAM tehnologije</a:t>
            </a:r>
            <a:br>
              <a:rPr lang="hr-HR" sz="4000" b="1" smtClean="0"/>
            </a:br>
            <a:r>
              <a:rPr lang="hr-HR" sz="3100" b="1" smtClean="0"/>
              <a:t>Stvaranje virtualne vizualizacije (stvarnosti)</a:t>
            </a:r>
            <a:endParaRPr lang="hr-HR" sz="31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0" y="2363521"/>
            <a:ext cx="5434148" cy="307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97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93074" y="426720"/>
            <a:ext cx="7062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IOŠ SB – virtualni uređaji za </a:t>
            </a:r>
            <a:r>
              <a:rPr lang="hr-HR" sz="2400" dirty="0" smtClean="0"/>
              <a:t>zavarivanje</a:t>
            </a:r>
            <a:endParaRPr lang="hr-HR" sz="2400" dirty="0"/>
          </a:p>
          <a:p>
            <a:endParaRPr lang="hr-H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7" y="951412"/>
            <a:ext cx="6992982" cy="52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5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105988" y="26501"/>
            <a:ext cx="70626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IOŠ SB – virtualni uređaji za </a:t>
            </a:r>
            <a:r>
              <a:rPr lang="hr-HR" sz="2400" dirty="0" smtClean="0"/>
              <a:t>zavarivanje</a:t>
            </a:r>
            <a:endParaRPr lang="hr-HR" sz="2400" dirty="0"/>
          </a:p>
          <a:p>
            <a:endParaRPr lang="hr-HR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6" y="634274"/>
            <a:ext cx="4184468" cy="55792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76" y="888275"/>
            <a:ext cx="6917010" cy="51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/>
              <a:t>Širenje mogućnosti prilagođavanja programa korisničkim potrebama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Općenito proizvođači softvera odustaju od principa proizvodnje i izrade jednog velikog programskog rješenja koje bi trebalo zadovoljiti većinu korisnika.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 smtClean="0"/>
              <a:t> Ide </a:t>
            </a:r>
            <a:r>
              <a:rPr lang="hr-HR" sz="2600" dirty="0"/>
              <a:t>se na to da kupac sam može konfigurirati potrebnu CAD /CAM tehnologiju prema vlastitim potrebama i radnom okruženju</a:t>
            </a:r>
            <a:r>
              <a:rPr lang="hr-HR" sz="2600" dirty="0" smtClean="0"/>
              <a:t>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Time bi se uštedjelo jer se kupuju samo značajke programa koje su kupcu potrebne, a ne cijelo kompletno programsko rješenje s mnogim kupcu nepotrebnim alatima.</a:t>
            </a:r>
          </a:p>
        </p:txBody>
      </p:sp>
    </p:spTree>
    <p:extLst>
      <p:ext uri="{BB962C8B-B14F-4D97-AF65-F5344CB8AC3E}">
        <p14:creationId xmlns:p14="http://schemas.microsoft.com/office/powerpoint/2010/main" val="2698273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/>
              <a:t>Širenje mogućnosti prilagođavanja programa korisničkim potrebama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Tako neka programska rješenja kao primjerice </a:t>
            </a:r>
            <a:r>
              <a:rPr lang="hr-HR" sz="2600" dirty="0" err="1"/>
              <a:t>SolidWorks</a:t>
            </a:r>
            <a:r>
              <a:rPr lang="hr-HR" sz="2600" dirty="0"/>
              <a:t> </a:t>
            </a:r>
            <a:r>
              <a:rPr lang="hr-HR" sz="2600" dirty="0" smtClean="0"/>
              <a:t>imaju:</a:t>
            </a:r>
            <a:br>
              <a:rPr lang="hr-HR" sz="2600" dirty="0" smtClean="0"/>
            </a:br>
            <a:r>
              <a:rPr lang="hr-HR" sz="2600" dirty="0" smtClean="0"/>
              <a:t>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 </a:t>
            </a:r>
            <a:r>
              <a:rPr lang="hr-HR" sz="2600" dirty="0"/>
              <a:t>Standard, </a:t>
            </a: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 </a:t>
            </a:r>
            <a:r>
              <a:rPr lang="hr-HR" sz="2600" dirty="0"/>
              <a:t>Premium, </a:t>
            </a: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 </a:t>
            </a:r>
            <a:r>
              <a:rPr lang="hr-HR" sz="2600" dirty="0"/>
              <a:t>Professional, </a:t>
            </a: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 </a:t>
            </a:r>
            <a:r>
              <a:rPr lang="hr-HR" sz="2600" dirty="0" err="1"/>
              <a:t>Electrical</a:t>
            </a:r>
            <a:r>
              <a:rPr lang="hr-HR" sz="2600" dirty="0"/>
              <a:t>, </a:t>
            </a: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 </a:t>
            </a:r>
            <a:r>
              <a:rPr lang="hr-HR" sz="2600" dirty="0" err="1"/>
              <a:t>Electrical</a:t>
            </a:r>
            <a:r>
              <a:rPr lang="hr-HR" sz="2600" dirty="0"/>
              <a:t> 3D i </a:t>
            </a: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 </a:t>
            </a:r>
            <a:r>
              <a:rPr lang="hr-HR" sz="2600" dirty="0" err="1"/>
              <a:t>Electrical</a:t>
            </a:r>
            <a:r>
              <a:rPr lang="hr-HR" sz="2600" dirty="0"/>
              <a:t> Professional verziju programa.</a:t>
            </a:r>
            <a:endParaRPr lang="hr-HR" sz="2600" dirty="0" smtClean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</a:t>
            </a:r>
            <a:r>
              <a:rPr lang="hr-HR" sz="2600" dirty="0" smtClean="0"/>
              <a:t>Tako </a:t>
            </a:r>
            <a:r>
              <a:rPr lang="hr-HR" sz="2600" dirty="0"/>
              <a:t>kupac kupnjom određene verzije programa dobiva potrebnu uslugu za manju cijenu.</a:t>
            </a:r>
          </a:p>
        </p:txBody>
      </p:sp>
    </p:spTree>
    <p:extLst>
      <p:ext uri="{BB962C8B-B14F-4D97-AF65-F5344CB8AC3E}">
        <p14:creationId xmlns:p14="http://schemas.microsoft.com/office/powerpoint/2010/main" val="3472363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/>
              <a:t>Širenje mogućnosti prilagođavanja programa korisničkim potrebama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95" y="2211977"/>
            <a:ext cx="11413570" cy="31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93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 smtClean="0"/>
              <a:t>ZAKLJUČAK</a:t>
            </a:r>
            <a:endParaRPr lang="hr-HR" sz="31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Upotreba CAD/CAM tehnologije je sveprisutnija ne samo u industrijskim granama kao što su arhitektura, graditeljstvo, brodogradnja, strojogradnja, zrakoplovna industrija, elektroindustrija nego i u granama ljudske djelatnosti kao što su medicina (dizajniranje i proizvodnja implantata), ortopedija (dizajniranje i proizvodnja ortopedskih pomagala i obuće) i stomatologija (primjena CAD/CAM tehnologije u izradi potpuno keramičkih nadomjestaka). </a:t>
            </a:r>
            <a:endParaRPr lang="hr-HR" sz="2600" dirty="0" smtClean="0"/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 smtClean="0"/>
              <a:t>Trend </a:t>
            </a:r>
            <a:r>
              <a:rPr lang="hr-HR" sz="2600" dirty="0"/>
              <a:t>povećanja primjene CAD/CAM tehnologije znatan je i u obrazovanju (3D dizajn i simulacije).</a:t>
            </a:r>
          </a:p>
        </p:txBody>
      </p:sp>
    </p:spTree>
    <p:extLst>
      <p:ext uri="{BB962C8B-B14F-4D97-AF65-F5344CB8AC3E}">
        <p14:creationId xmlns:p14="http://schemas.microsoft.com/office/powerpoint/2010/main" val="3486703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10806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br>
              <a:rPr lang="hr-HR" sz="4000" b="1" dirty="0" smtClean="0"/>
            </a:br>
            <a:r>
              <a:rPr lang="hr-HR" sz="3100" b="1" dirty="0" smtClean="0"/>
              <a:t>ZAKLJUČAK</a:t>
            </a:r>
            <a:endParaRPr lang="hr-HR" sz="31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3406" y="1845733"/>
            <a:ext cx="10058400" cy="424155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 Primjenom CAD/CAM tehnologije znatno se smanjuju troškovi proizvodnje, a samim tim povećava se konkurentnost i mogućnost povećanja dobiti u poslovanju.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Razvoj CAD/CAM tehnologije je znatno napredovao u zadnjih nekoliko desetljeća. Nastavi li se taj trend, CAD/CAM tehnologija će doživjeti proširenje područja primjene i u idućim desetljećima.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Tome će sigurno doprinijeti razvoji: umjetne inteligencije, </a:t>
            </a:r>
            <a:r>
              <a:rPr lang="hr-HR" sz="2600" dirty="0" err="1"/>
              <a:t>cloud</a:t>
            </a:r>
            <a:r>
              <a:rPr lang="hr-HR" sz="2600" dirty="0"/>
              <a:t> suradnje i virtualne vizualizacije.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q"/>
            </a:pPr>
            <a:r>
              <a:rPr lang="hr-HR" sz="2600" b="1" dirty="0"/>
              <a:t>Dosadašnji </a:t>
            </a:r>
            <a:r>
              <a:rPr lang="hr-HR" sz="2600" b="1" dirty="0" smtClean="0"/>
              <a:t>razvoj </a:t>
            </a:r>
            <a:r>
              <a:rPr lang="hr-HR" sz="2600" b="1" dirty="0"/>
              <a:t>CAD/CAM tehnologije je uvod u razvoj koji tek slijedi.</a:t>
            </a:r>
          </a:p>
        </p:txBody>
      </p:sp>
    </p:spTree>
    <p:extLst>
      <p:ext uri="{BB962C8B-B14F-4D97-AF65-F5344CB8AC3E}">
        <p14:creationId xmlns:p14="http://schemas.microsoft.com/office/powerpoint/2010/main" val="872222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889053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/>
              <a:t>Budućnost CAD/CAM tehnologije</a:t>
            </a:r>
            <a:endParaRPr lang="hr-HR" sz="31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37024"/>
            <a:ext cx="10058400" cy="4241557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endParaRPr lang="hr-HR" sz="2600" b="1" dirty="0" smtClean="0"/>
          </a:p>
          <a:p>
            <a:pPr marL="0" indent="0">
              <a:spcAft>
                <a:spcPts val="2400"/>
              </a:spcAft>
              <a:buNone/>
            </a:pPr>
            <a:endParaRPr lang="hr-HR" sz="2600" b="1" dirty="0"/>
          </a:p>
          <a:p>
            <a:pPr marL="0" indent="0" algn="ctr">
              <a:spcAft>
                <a:spcPts val="2400"/>
              </a:spcAft>
              <a:buNone/>
            </a:pPr>
            <a:r>
              <a:rPr lang="hr-HR" sz="8000" dirty="0" smtClean="0"/>
              <a:t>HVALA NA PAŽNJI!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151913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Razvoj </a:t>
            </a:r>
            <a:r>
              <a:rPr lang="hr-HR" sz="4000" dirty="0" smtClean="0"/>
              <a:t>CAD/CAM tehnologije - uvod 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2600" dirty="0"/>
              <a:t>Predavanje ukazuje i na trend razvoja CAD/CAM tehnologije za vlastite potrebe potrošača, a ne kao do sada gdje su proizvođači CAD/CAM tehnologije nudili velika kompletna programska rješenja. </a:t>
            </a:r>
            <a:br>
              <a:rPr lang="hr-HR" sz="2600" dirty="0"/>
            </a:br>
            <a:endParaRPr lang="hr-HR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600" dirty="0"/>
              <a:t>U ovom predavanju dan je pregled dosadašnjeg i budućeg razvoja CAD/CAM tehnologije. </a:t>
            </a:r>
          </a:p>
        </p:txBody>
      </p:sp>
    </p:spTree>
    <p:extLst>
      <p:ext uri="{BB962C8B-B14F-4D97-AF65-F5344CB8AC3E}">
        <p14:creationId xmlns:p14="http://schemas.microsoft.com/office/powerpoint/2010/main" val="318995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Razvoj CAD/CAM tehnologije - uvod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2600" dirty="0"/>
              <a:t>Od ideje do proizvoda je dug put. </a:t>
            </a:r>
            <a:br>
              <a:rPr lang="hr-HR" sz="2600" dirty="0"/>
            </a:br>
            <a:endParaRPr lang="hr-HR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600" dirty="0"/>
              <a:t>Kako bi se proizveo nekakav proizvod, prvo treba definirati i razjasniti zadatak te definirati listu zahtjeva.</a:t>
            </a:r>
            <a:br>
              <a:rPr lang="hr-HR" sz="2600" dirty="0"/>
            </a:br>
            <a:r>
              <a:rPr lang="hr-HR" sz="26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600" dirty="0"/>
              <a:t>Zahtjeve dijelimo na : - tehničke zahtjeve, </a:t>
            </a:r>
            <a:br>
              <a:rPr lang="hr-HR" sz="2600" dirty="0"/>
            </a:br>
            <a:r>
              <a:rPr lang="hr-HR" sz="2600" dirty="0"/>
              <a:t>                                          </a:t>
            </a:r>
            <a:r>
              <a:rPr lang="hr-HR" sz="2600" dirty="0" smtClean="0"/>
              <a:t>- </a:t>
            </a:r>
            <a:r>
              <a:rPr lang="hr-HR" sz="2600" dirty="0"/>
              <a:t>zahtjeve ekonomičnosti i </a:t>
            </a:r>
            <a:br>
              <a:rPr lang="hr-HR" sz="2600" dirty="0"/>
            </a:br>
            <a:r>
              <a:rPr lang="hr-HR" sz="2600" dirty="0"/>
              <a:t>                                          </a:t>
            </a:r>
            <a:r>
              <a:rPr lang="hr-HR" sz="2600" dirty="0" smtClean="0"/>
              <a:t>- </a:t>
            </a:r>
            <a:r>
              <a:rPr lang="hr-HR" sz="2600" dirty="0"/>
              <a:t>zahtjeve tržišta. </a:t>
            </a:r>
          </a:p>
        </p:txBody>
      </p:sp>
    </p:spTree>
    <p:extLst>
      <p:ext uri="{BB962C8B-B14F-4D97-AF65-F5344CB8AC3E}">
        <p14:creationId xmlns:p14="http://schemas.microsoft.com/office/powerpoint/2010/main" val="36563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4697" y="62623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Razvoj CAD/CAM tehnologije - uvod </a:t>
            </a:r>
            <a:endParaRPr lang="hr-HR" sz="31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E48312"/>
              </a:buCl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2600" dirty="0"/>
              <a:t>Tehnički zahtjevi obuhvaćaju odnosno usmjereni su na funkcionalnu ispravnost i na tehnološku ispravnost proizvoda. Svaka proizvodna, arhitektonska, građevinska ili inženjerska tvrtka da bi mogla konkurirati na tržištu mora imati projektno-konstrukcijski tim ljudi koji će na osnovu ideje, osnovnih ulaznih podataka i početne skice izraditi kompletnu dokumentaciju i tehničke crteže koji su nužni za početak proizvodnje nekog proizvoda.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600" dirty="0"/>
              <a:t>Pošto se sve radilo ručno korištenjem standardnog pribora (olovke, pera, trokuti, ravnala, šablone, krivuljari…) i opreme (crtaća ploča) postupak izrade je bio dugotrajan, a samim time i skup.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632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4697" y="626238"/>
            <a:ext cx="10058400" cy="79325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Razvoj CAD/CAM tehnologije - uvod 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31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46080" cy="4241557"/>
          </a:xfrm>
        </p:spPr>
        <p:txBody>
          <a:bodyPr>
            <a:noAutofit/>
          </a:bodyPr>
          <a:lstStyle/>
          <a:p>
            <a:r>
              <a:rPr lang="hr-HR" sz="2600" dirty="0"/>
              <a:t> </a:t>
            </a:r>
            <a:r>
              <a:rPr lang="hr-HR" sz="2600" b="1" dirty="0"/>
              <a:t>Karakteristike na osnovu kojih možemo procijeniti dizajn su: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600" dirty="0"/>
              <a:t>1. - Kvaliteta proizvoda: koliko dobar proizvod je dobiven iz razvojnih napora?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600" dirty="0"/>
              <a:t>2. - Proizvodni troškovi: koliki su troškovi proizvodnje proizvoda?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600" dirty="0"/>
              <a:t>3. - Vrijeme razvoja: kako brzo razvojni tim može dovršiti razvoj proizvoda? 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600" dirty="0"/>
              <a:t>4. - Razvojni troškovi: koliko novca tvrtka mora potrošiti na razvoj proizvoda?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600" dirty="0"/>
              <a:t>5. - Razvojne mogućnosti: može li razvojni tim i tvrtka razviti buduće, kvalitetnije  proizvode na temelju njihovog iskustva kojeg su stekli proizvodeći raniji proizvod?</a:t>
            </a:r>
          </a:p>
        </p:txBody>
      </p:sp>
    </p:spTree>
    <p:extLst>
      <p:ext uri="{BB962C8B-B14F-4D97-AF65-F5344CB8AC3E}">
        <p14:creationId xmlns:p14="http://schemas.microsoft.com/office/powerpoint/2010/main" val="1427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69" y="1948551"/>
            <a:ext cx="9402228" cy="3912317"/>
          </a:xfrm>
          <a:prstGeom prst="rect">
            <a:avLst/>
          </a:prstGeom>
        </p:spPr>
      </p:pic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1114697" y="626238"/>
            <a:ext cx="10058400" cy="79325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/>
              <a:t>Razvoj CAD/CAM tehnologije - uvod </a:t>
            </a:r>
            <a:r>
              <a:rPr lang="hr-HR" sz="4000" dirty="0" smtClean="0"/>
              <a:t/>
            </a:r>
            <a:br>
              <a:rPr lang="hr-HR" sz="4000" dirty="0" smtClean="0"/>
            </a:br>
            <a:endParaRPr lang="hr-HR" sz="31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3143794" y="5729886"/>
            <a:ext cx="6000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dirty="0"/>
              <a:t>Optimalna kvaliteta i optimalni troškovi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72990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Razvoj CAD/CAM tehnologije - uvod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Svi navedeni parametri (karakteristike) su u znatnoj mjeri poboljšani uvođenjem CAD/CAM (Computer </a:t>
            </a:r>
            <a:r>
              <a:rPr lang="hr-HR" sz="2600" dirty="0" err="1"/>
              <a:t>Aided</a:t>
            </a:r>
            <a:r>
              <a:rPr lang="hr-HR" sz="2600" dirty="0"/>
              <a:t> Design/Computer </a:t>
            </a:r>
            <a:r>
              <a:rPr lang="hr-HR" sz="2600" dirty="0" err="1"/>
              <a:t>Aided</a:t>
            </a:r>
            <a:r>
              <a:rPr lang="hr-HR" sz="2600" dirty="0"/>
              <a:t> </a:t>
            </a:r>
            <a:r>
              <a:rPr lang="hr-HR" sz="2600" dirty="0" err="1"/>
              <a:t>Manufacturing</a:t>
            </a:r>
            <a:r>
              <a:rPr lang="hr-HR" sz="2600" dirty="0"/>
              <a:t>) tehnologije u projektiranje i proizvodnju</a:t>
            </a:r>
            <a:r>
              <a:rPr lang="hr-HR" sz="2600" dirty="0" smtClean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CAD (oblikovanje potpomognuto računalom) je korištenje računala za dizajniranje (oblikovanje), projektiranje, konstruiranje, prikaz (vizualizaciju) budućeg tehničkog predmeta (objekta), izradu dokumentacije za proizvodnju, planiranje proizvodnje, proračun utroška materijala i </a:t>
            </a:r>
            <a:r>
              <a:rPr lang="hr-HR" sz="2600" dirty="0" smtClean="0"/>
              <a:t>drugoga.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sz="2600" dirty="0"/>
              <a:t>CAM (računalom upravljana proizvodnja) obuhvaća postupke potpunog nadziranja i upravljanja proizvodnjom korištenjem </a:t>
            </a:r>
            <a:r>
              <a:rPr lang="hr-HR" sz="2600" dirty="0" smtClean="0"/>
              <a:t>računala.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9432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382398"/>
            <a:ext cx="10058400" cy="793259"/>
          </a:xfrm>
        </p:spPr>
        <p:txBody>
          <a:bodyPr>
            <a:normAutofit/>
          </a:bodyPr>
          <a:lstStyle/>
          <a:p>
            <a:pPr algn="ctr"/>
            <a:r>
              <a:rPr lang="hr-HR" sz="4000" dirty="0"/>
              <a:t>Razvoj CAD/CAM tehnologije - uvod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155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hr-HR" dirty="0" smtClean="0"/>
              <a:t> </a:t>
            </a:r>
            <a:r>
              <a:rPr lang="hr-HR" sz="2600" dirty="0"/>
              <a:t>  Najčešće korišteni CAD programi </a:t>
            </a:r>
            <a:r>
              <a:rPr lang="hr-HR" sz="2600" dirty="0" smtClean="0"/>
              <a:t>su: - </a:t>
            </a:r>
            <a:r>
              <a:rPr lang="hr-HR" sz="2600" dirty="0" err="1" smtClean="0"/>
              <a:t>AutoCAD</a:t>
            </a:r>
            <a:r>
              <a:rPr lang="hr-HR" sz="2600" dirty="0" smtClean="0"/>
              <a:t>,</a:t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                                                - </a:t>
            </a:r>
            <a:r>
              <a:rPr lang="hr-HR" sz="2600" dirty="0" err="1" smtClean="0"/>
              <a:t>SolidWorks</a:t>
            </a:r>
            <a:r>
              <a:rPr lang="hr-HR" sz="2600" dirty="0" smtClean="0"/>
              <a:t>,</a:t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                                                - </a:t>
            </a:r>
            <a:r>
              <a:rPr lang="hr-HR" sz="2600" dirty="0" err="1" smtClean="0"/>
              <a:t>Catia</a:t>
            </a:r>
            <a:r>
              <a:rPr lang="hr-HR" sz="2600" dirty="0" smtClean="0"/>
              <a:t>,</a:t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                                                - </a:t>
            </a:r>
            <a:r>
              <a:rPr lang="hr-HR" sz="2600" dirty="0" err="1" smtClean="0"/>
              <a:t>Solid</a:t>
            </a:r>
            <a:r>
              <a:rPr lang="hr-HR" sz="2600" dirty="0" smtClean="0"/>
              <a:t> </a:t>
            </a:r>
            <a:r>
              <a:rPr lang="hr-HR" sz="2600" dirty="0" err="1" smtClean="0"/>
              <a:t>Edge</a:t>
            </a:r>
            <a:r>
              <a:rPr lang="hr-HR" sz="2600" dirty="0" smtClean="0"/>
              <a:t>,</a:t>
            </a:r>
            <a:br>
              <a:rPr lang="hr-HR" sz="2600" dirty="0" smtClean="0"/>
            </a:br>
            <a:r>
              <a:rPr lang="hr-HR" sz="2600" dirty="0" smtClean="0"/>
              <a:t/>
            </a:r>
            <a:br>
              <a:rPr lang="hr-HR" sz="2600" dirty="0" smtClean="0"/>
            </a:br>
            <a:r>
              <a:rPr lang="hr-HR" sz="2600" dirty="0" smtClean="0"/>
              <a:t>                                                                      - </a:t>
            </a:r>
            <a:r>
              <a:rPr lang="hr-HR" sz="2600" dirty="0" err="1" smtClean="0"/>
              <a:t>Fusion</a:t>
            </a:r>
            <a:r>
              <a:rPr lang="hr-HR" sz="2600" dirty="0" smtClean="0"/>
              <a:t> 360… </a:t>
            </a:r>
            <a:endParaRPr lang="hr-HR" sz="2600" dirty="0"/>
          </a:p>
        </p:txBody>
      </p:sp>
    </p:spTree>
    <p:extLst>
      <p:ext uri="{BB962C8B-B14F-4D97-AF65-F5344CB8AC3E}">
        <p14:creationId xmlns:p14="http://schemas.microsoft.com/office/powerpoint/2010/main" val="38963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0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1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12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7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9.xml><?xml version="1.0" encoding="utf-8"?>
<a:themeOverride xmlns:a="http://schemas.openxmlformats.org/drawingml/2006/main">
  <a:clrScheme name="Retrospek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1370</Words>
  <Application>Microsoft Office PowerPoint</Application>
  <PresentationFormat>Široki zaslon</PresentationFormat>
  <Paragraphs>99</Paragraphs>
  <Slides>29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Wingdings</vt:lpstr>
      <vt:lpstr>Retrospektiva</vt:lpstr>
      <vt:lpstr>Razvoj CAD/CAM  tehnologije  Tomislav Ćosić</vt:lpstr>
      <vt:lpstr>Razvoj CAD/CAM tehnologije - uvod </vt:lpstr>
      <vt:lpstr>Razvoj CAD/CAM tehnologije - uvod </vt:lpstr>
      <vt:lpstr>Razvoj CAD/CAM tehnologije - uvod </vt:lpstr>
      <vt:lpstr>Razvoj CAD/CAM tehnologije - uvod </vt:lpstr>
      <vt:lpstr>Razvoj CAD/CAM tehnologije - uvod  </vt:lpstr>
      <vt:lpstr>Razvoj CAD/CAM tehnologije - uvod  </vt:lpstr>
      <vt:lpstr>Razvoj CAD/CAM tehnologije - uvod </vt:lpstr>
      <vt:lpstr>Razvoj CAD/CAM tehnologije - uvod </vt:lpstr>
      <vt:lpstr>Razvoj CAD/CAM tehnologije  </vt:lpstr>
      <vt:lpstr>Razvoj CAD/CAM tehnologije  </vt:lpstr>
      <vt:lpstr>Razvoj CAD/CAM tehnologije  </vt:lpstr>
      <vt:lpstr>Razvoj CAD/CAM tehnologije  </vt:lpstr>
      <vt:lpstr>Razvoj CAD/CAM tehnologije  </vt:lpstr>
      <vt:lpstr>Razvoj CAD/CAM tehnologije  </vt:lpstr>
      <vt:lpstr>Budućnost CAD/CAM tehnologije  </vt:lpstr>
      <vt:lpstr>Budućnost CAD/CAM tehnologije Razvoj umjetne inteligencije  </vt:lpstr>
      <vt:lpstr>Budućnost CAD/CAM tehnologije Primjena CLOUD suradnje</vt:lpstr>
      <vt:lpstr>Budućnost CAD/CAM tehnologije Stvaranje virtualne vizualizacije (stvarnosti)</vt:lpstr>
      <vt:lpstr>Budućnost CAD/CAM tehnologije Stvaranje virtualne vizualizacije (stvarnosti)</vt:lpstr>
      <vt:lpstr>Budućnost CAD/CAM tehnologije Stvaranje virtualne vizualizacije (stvarnosti)</vt:lpstr>
      <vt:lpstr>PowerPoint prezentacija</vt:lpstr>
      <vt:lpstr>PowerPoint prezentacija</vt:lpstr>
      <vt:lpstr>Budućnost CAD/CAM tehnologije Širenje mogućnosti prilagođavanja programa korisničkim potrebama</vt:lpstr>
      <vt:lpstr>Budućnost CAD/CAM tehnologije Širenje mogućnosti prilagođavanja programa korisničkim potrebama</vt:lpstr>
      <vt:lpstr>Budućnost CAD/CAM tehnologije Širenje mogućnosti prilagođavanja programa korisničkim potrebama</vt:lpstr>
      <vt:lpstr>Budućnost CAD/CAM tehnologije ZAKLJUČAK</vt:lpstr>
      <vt:lpstr>Budućnost CAD/CAM tehnologije ZAKLJUČAK</vt:lpstr>
      <vt:lpstr>Budućnost CAD/CAM tehnologije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CAD/CAM  tehnologije</dc:title>
  <dc:creator>Korisnik</dc:creator>
  <cp:lastModifiedBy>Korisnik</cp:lastModifiedBy>
  <cp:revision>24</cp:revision>
  <dcterms:created xsi:type="dcterms:W3CDTF">2024-02-17T17:15:47Z</dcterms:created>
  <dcterms:modified xsi:type="dcterms:W3CDTF">2026-02-17T05:39:10Z</dcterms:modified>
</cp:coreProperties>
</file>