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3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35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0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8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8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1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13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25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7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32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56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47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81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5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/index.php?title=OpenAI&amp;action=edit&amp;redlink=1" TargetMode="External"/><Relationship Id="rId2" Type="http://schemas.openxmlformats.org/officeDocument/2006/relationships/hyperlink" Target="https://hr.wikipedia.org/wiki/Umjetna_inteligencij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wikipedia.org/w/index.php?title=Ljudsko_bi%C4%87e&amp;action=edit&amp;redlink=1" TargetMode="External"/><Relationship Id="rId4" Type="http://schemas.openxmlformats.org/officeDocument/2006/relationships/hyperlink" Target="https://hr.wikipedia.org/w/index.php?title=Duboko_u%C4%8Denje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/index.php?title=OpenAI&amp;action=edit&amp;redlink=1" TargetMode="External"/><Relationship Id="rId2" Type="http://schemas.openxmlformats.org/officeDocument/2006/relationships/hyperlink" Target="https://hr.wikipedia.org/wiki/Umjetna_inteligencij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/index.php?title=OpenAI&amp;action=edit&amp;redlink=1" TargetMode="External"/><Relationship Id="rId2" Type="http://schemas.openxmlformats.org/officeDocument/2006/relationships/hyperlink" Target="https://hr.wikipedia.org/wiki/Umjetna_inteligencij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/index.php?title=OpenAI&amp;action=edit&amp;redlink=1" TargetMode="External"/><Relationship Id="rId2" Type="http://schemas.openxmlformats.org/officeDocument/2006/relationships/hyperlink" Target="https://hr.wikipedia.org/wiki/Umjetna_inteligencij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/index.php?title=OpenAI&amp;action=edit&amp;redlink=1" TargetMode="External"/><Relationship Id="rId2" Type="http://schemas.openxmlformats.org/officeDocument/2006/relationships/hyperlink" Target="https://hr.wikipedia.org/wiki/Umjetna_inteligencij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6057" y="1551094"/>
            <a:ext cx="9117874" cy="1646302"/>
          </a:xfrm>
        </p:spPr>
        <p:txBody>
          <a:bodyPr/>
          <a:lstStyle/>
          <a:p>
            <a:r>
              <a:rPr lang="hr-HR" dirty="0"/>
              <a:t>Primjena AI-a u obrazovanju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0594" y="4207587"/>
            <a:ext cx="9605555" cy="1096899"/>
          </a:xfrm>
        </p:spPr>
        <p:txBody>
          <a:bodyPr>
            <a:normAutofit fontScale="92500" lnSpcReduction="10000"/>
          </a:bodyPr>
          <a:lstStyle/>
          <a:p>
            <a:pPr algn="ctr"/>
            <a:endParaRPr lang="hr-HR" sz="2800" dirty="0"/>
          </a:p>
          <a:p>
            <a:pPr algn="ctr"/>
            <a:r>
              <a:rPr lang="hr-H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Tomislav </a:t>
            </a:r>
            <a:r>
              <a:rPr lang="hr-HR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Ćosić </a:t>
            </a:r>
            <a:r>
              <a:rPr lang="hr-H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AI</a:t>
            </a:r>
          </a:p>
        </p:txBody>
      </p:sp>
    </p:spTree>
    <p:extLst>
      <p:ext uri="{BB962C8B-B14F-4D97-AF65-F5344CB8AC3E}">
        <p14:creationId xmlns:p14="http://schemas.microsoft.com/office/powerpoint/2010/main" val="15665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Chat GPT - sustav </a:t>
            </a:r>
            <a:r>
              <a:rPr lang="hr-HR" dirty="0">
                <a:hlinkClick r:id="rId2" tooltip="Umjetna inteligencija"/>
              </a:rPr>
              <a:t>umjetne inteligencije</a:t>
            </a:r>
            <a:r>
              <a:rPr lang="hr-HR" dirty="0"/>
              <a:t> u vlasništvu poduzeća </a:t>
            </a:r>
            <a:r>
              <a:rPr lang="hr-HR" dirty="0" err="1">
                <a:hlinkClick r:id="rId3" tooltip="OpenAI (stranica ne postoji)"/>
              </a:rPr>
              <a:t>OpenAI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7037" y="1930400"/>
            <a:ext cx="8596668" cy="3880773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Slobodno je dostupan na webu. </a:t>
            </a:r>
          </a:p>
          <a:p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Omogućuje sporazumijevanje s njime na prirodnom jeziku, između ostalog također i na hrvatskom.</a:t>
            </a:r>
          </a:p>
          <a:p>
            <a:r>
              <a:rPr lang="hr-HR" dirty="0" err="1"/>
              <a:t>ChatGPT</a:t>
            </a:r>
            <a:r>
              <a:rPr lang="hr-HR" dirty="0"/>
              <a:t> postao je dostupan široj javnosti kao prototip 30. studenoga 2022. godine.</a:t>
            </a:r>
          </a:p>
          <a:p>
            <a:r>
              <a:rPr lang="hr-HR" dirty="0"/>
              <a:t>Ubrzo je privukao pažnju zbog detaljnih odgovora na pitanja iz brojnih područja.</a:t>
            </a:r>
          </a:p>
          <a:p>
            <a:r>
              <a:rPr lang="hr-HR" dirty="0"/>
              <a:t>Program je koji koristi </a:t>
            </a:r>
            <a:r>
              <a:rPr lang="hr-HR" dirty="0">
                <a:hlinkClick r:id="rId4" tooltip="Duboko učenje (stranica ne postoji)"/>
              </a:rPr>
              <a:t>duboko učenje</a:t>
            </a:r>
            <a:r>
              <a:rPr lang="hr-HR" dirty="0"/>
              <a:t>, kako bi odgovorio na tekstualne upite koje mu korisnici upućuju.</a:t>
            </a:r>
          </a:p>
          <a:p>
            <a:r>
              <a:rPr lang="hr-HR" dirty="0"/>
              <a:t>Korisnici mogu postavljati pitanja ili tražiti savjete o bilo kojoj temi, a </a:t>
            </a:r>
            <a:r>
              <a:rPr lang="hr-HR" dirty="0" err="1"/>
              <a:t>ChatGPT</a:t>
            </a:r>
            <a:r>
              <a:rPr lang="hr-HR" dirty="0"/>
              <a:t> će im dati odgovor koji je jezičnom strukturom statistički najbliži onomu što bi </a:t>
            </a:r>
            <a:r>
              <a:rPr lang="hr-HR" dirty="0">
                <a:hlinkClick r:id="rId5" tooltip="Ljudsko biće (stranica ne postoji)"/>
              </a:rPr>
              <a:t>ljudsko biće</a:t>
            </a:r>
            <a:r>
              <a:rPr lang="hr-HR" dirty="0"/>
              <a:t> odgovorilo.</a:t>
            </a:r>
          </a:p>
          <a:p>
            <a:r>
              <a:rPr lang="hr-HR" dirty="0"/>
              <a:t>Model se temelji na dubokom učenju i velikim količinama podataka koje su prikupljene tijekom godina. </a:t>
            </a:r>
          </a:p>
        </p:txBody>
      </p:sp>
    </p:spTree>
    <p:extLst>
      <p:ext uri="{BB962C8B-B14F-4D97-AF65-F5344CB8AC3E}">
        <p14:creationId xmlns:p14="http://schemas.microsoft.com/office/powerpoint/2010/main" val="1771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89" y="209005"/>
            <a:ext cx="8596668" cy="1320800"/>
          </a:xfrm>
        </p:spPr>
        <p:txBody>
          <a:bodyPr/>
          <a:lstStyle/>
          <a:p>
            <a:r>
              <a:rPr lang="hr-HR" dirty="0"/>
              <a:t>Rizici korištenja AI-a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060994"/>
            <a:ext cx="8596668" cy="3880773"/>
          </a:xfrm>
        </p:spPr>
        <p:txBody>
          <a:bodyPr>
            <a:noAutofit/>
          </a:bodyPr>
          <a:lstStyle/>
          <a:p>
            <a:r>
              <a:rPr lang="hr-HR" sz="2800" dirty="0">
                <a:latin typeface="Open Sans"/>
                <a:ea typeface="Open Sans"/>
                <a:cs typeface="Open Sans"/>
              </a:rPr>
              <a:t>Sve što unesemo u </a:t>
            </a:r>
            <a:r>
              <a:rPr lang="hr-HR" sz="2800" dirty="0" err="1">
                <a:latin typeface="Open Sans"/>
                <a:ea typeface="Open Sans"/>
                <a:cs typeface="Open Sans"/>
              </a:rPr>
              <a:t>ChatGPT</a:t>
            </a:r>
            <a:r>
              <a:rPr lang="hr-HR" sz="2800" dirty="0">
                <a:latin typeface="Open Sans"/>
                <a:ea typeface="Open Sans"/>
                <a:cs typeface="Open Sans"/>
              </a:rPr>
              <a:t> se pohranjuje i koristi za njegovo daljnje 'treniranje' (bilo to uneseno u obliku teksta, u obliku prijenosa datoteke ili davanja povratnih informacija)</a:t>
            </a:r>
            <a:endParaRPr lang="hr-HR" sz="2800" dirty="0"/>
          </a:p>
          <a:p>
            <a:r>
              <a:rPr lang="hr-HR" sz="2800" dirty="0">
                <a:latin typeface="Open Sans"/>
                <a:ea typeface="Open Sans"/>
                <a:cs typeface="Open Sans"/>
              </a:rPr>
              <a:t>Podaci korisnika </a:t>
            </a:r>
            <a:r>
              <a:rPr lang="hr-HR" sz="2800" dirty="0" err="1">
                <a:latin typeface="Open Sans"/>
                <a:ea typeface="Open Sans"/>
                <a:cs typeface="Open Sans"/>
              </a:rPr>
              <a:t>ChatGPT</a:t>
            </a:r>
            <a:r>
              <a:rPr lang="hr-HR" sz="2800" dirty="0">
                <a:latin typeface="Open Sans"/>
                <a:ea typeface="Open Sans"/>
                <a:cs typeface="Open Sans"/>
              </a:rPr>
              <a:t>-a mogu biti dijeljeni s trećim stranama (uz pristanak ili u posebnim okolnostima)</a:t>
            </a:r>
          </a:p>
          <a:p>
            <a:r>
              <a:rPr lang="hr-HR" sz="2800" dirty="0">
                <a:latin typeface="Open Sans"/>
                <a:ea typeface="Open Sans"/>
                <a:cs typeface="Open Sans"/>
              </a:rPr>
              <a:t>AI sustavi su trenutno 'crna kutija' za običnog korisnika, ne znamo na koji način se naši podaci obrađuju i spremaju te koriste li se primjerene mjere za zaštitu cjelovitosti, povjerljivosti i dostupnosti podataka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921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89" y="209005"/>
            <a:ext cx="8596668" cy="1320800"/>
          </a:xfrm>
        </p:spPr>
        <p:txBody>
          <a:bodyPr/>
          <a:lstStyle/>
          <a:p>
            <a:r>
              <a:rPr lang="hr-HR" dirty="0"/>
              <a:t>10 savjeta za sigurno korištenje AI-a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9289" y="1888308"/>
            <a:ext cx="8596668" cy="38807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800" dirty="0"/>
              <a:t>Prije korištenja </a:t>
            </a:r>
            <a:r>
              <a:rPr lang="hr-HR" sz="2800" dirty="0" err="1"/>
              <a:t>ChatGPT</a:t>
            </a:r>
            <a:r>
              <a:rPr lang="hr-HR" sz="2800" dirty="0"/>
              <a:t>-a (ili drugih AI modela) savjetujte se sa svojim nadređenim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/>
              <a:t>Provjerite URL na kojem se nalazite prilikom korištenja </a:t>
            </a:r>
            <a:r>
              <a:rPr lang="hr-HR" sz="2800" dirty="0" err="1"/>
              <a:t>ChatGPT</a:t>
            </a:r>
            <a:r>
              <a:rPr lang="hr-HR" sz="2800" dirty="0"/>
              <a:t>-a, kako ne bi unijeli podatke u zlonamjernu stranicu koja imitira sustav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/>
              <a:t>Ne unosite osobne, osjetljive ili povjerljive podatke u </a:t>
            </a:r>
            <a:r>
              <a:rPr lang="hr-HR" sz="2800" dirty="0" err="1"/>
              <a:t>ChatGPT</a:t>
            </a:r>
            <a:endParaRPr lang="hr-HR" sz="28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753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89" y="209005"/>
            <a:ext cx="8596668" cy="1320800"/>
          </a:xfrm>
        </p:spPr>
        <p:txBody>
          <a:bodyPr/>
          <a:lstStyle/>
          <a:p>
            <a:r>
              <a:rPr lang="hr-HR" dirty="0"/>
              <a:t>10 savjeta za sigurno korištenje AI-a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9289" y="1653177"/>
            <a:ext cx="8596668" cy="38807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sz="2800" dirty="0"/>
              <a:t>Redovito brišite razgovore unutar sustava koji vam više ne trebaju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r-HR" sz="2800" dirty="0"/>
              <a:t>Ne koristite poslovni račun za privatne potrebe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r-HR" sz="2800" dirty="0"/>
              <a:t>Podatke koje vam sustav generira dvostruko provjerite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FF0000"/>
                </a:solidFill>
              </a:rPr>
              <a:t>Dobiveni sadržaj je izveden iz sadržaja koji su prethodno generirali drugi i stoga je potrebno obratiti pažnju da se ne radi o sadržaju koji je zaštićen autorskim ili srodnim pravima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710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89" y="209005"/>
            <a:ext cx="8596668" cy="1320800"/>
          </a:xfrm>
        </p:spPr>
        <p:txBody>
          <a:bodyPr/>
          <a:lstStyle/>
          <a:p>
            <a:r>
              <a:rPr lang="hr-HR" dirty="0"/>
              <a:t>10 savjeta za sigurno korištenje AI-a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8991" y="1748972"/>
            <a:ext cx="8596668" cy="38807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hr-HR" sz="2800" dirty="0">
                <a:latin typeface="Open Sans"/>
                <a:ea typeface="Open Sans"/>
                <a:cs typeface="Open Sans"/>
              </a:rPr>
              <a:t>Poštujte sigurnosnu politiku ustanove i propisana pravila za zaštitu i povjerljivost podataka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hr-HR" sz="2800" dirty="0">
                <a:latin typeface="Open Sans"/>
                <a:ea typeface="Open Sans"/>
                <a:cs typeface="Open Sans"/>
              </a:rPr>
              <a:t>S posebnim oprezom koristite dodatke za preglednike (</a:t>
            </a:r>
            <a:r>
              <a:rPr lang="hr-HR" sz="2800" dirty="0" err="1">
                <a:latin typeface="Open Sans"/>
                <a:ea typeface="Open Sans"/>
                <a:cs typeface="Open Sans"/>
              </a:rPr>
              <a:t>add</a:t>
            </a:r>
            <a:r>
              <a:rPr lang="hr-HR" sz="2800" dirty="0">
                <a:latin typeface="Open Sans"/>
                <a:ea typeface="Open Sans"/>
                <a:cs typeface="Open Sans"/>
              </a:rPr>
              <a:t>-on/plug-</a:t>
            </a:r>
            <a:r>
              <a:rPr lang="hr-HR" sz="2800" dirty="0" err="1">
                <a:latin typeface="Open Sans"/>
                <a:ea typeface="Open Sans"/>
                <a:cs typeface="Open Sans"/>
              </a:rPr>
              <a:t>in</a:t>
            </a:r>
            <a:r>
              <a:rPr lang="hr-HR" sz="2800" dirty="0">
                <a:latin typeface="Open Sans"/>
                <a:ea typeface="Open Sans"/>
                <a:cs typeface="Open Sans"/>
              </a:rPr>
              <a:t>) koji omogućuju pristup </a:t>
            </a:r>
            <a:r>
              <a:rPr lang="hr-HR" sz="2800" dirty="0" err="1">
                <a:latin typeface="Open Sans"/>
                <a:ea typeface="Open Sans"/>
                <a:cs typeface="Open Sans"/>
              </a:rPr>
              <a:t>ChatGPT</a:t>
            </a:r>
            <a:r>
              <a:rPr lang="hr-HR" sz="2800" dirty="0">
                <a:latin typeface="Open Sans"/>
                <a:ea typeface="Open Sans"/>
                <a:cs typeface="Open Sans"/>
              </a:rPr>
              <a:t>-u, jer su već iskorišteni za krađu podataka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hr-HR" sz="2800" dirty="0">
                <a:latin typeface="Open Sans"/>
                <a:ea typeface="Open Sans"/>
                <a:cs typeface="Open Sans"/>
              </a:rPr>
              <a:t>Redovito ažurirajte svoje sustave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hr-HR" sz="2800" dirty="0">
                <a:latin typeface="Open Sans"/>
                <a:ea typeface="Open Sans"/>
                <a:cs typeface="Open Sans"/>
              </a:rPr>
              <a:t>Redovito se informirajte i educirajte o novim prijetnjama te mjerama zaštite</a:t>
            </a:r>
          </a:p>
        </p:txBody>
      </p:sp>
    </p:spTree>
    <p:extLst>
      <p:ext uri="{BB962C8B-B14F-4D97-AF65-F5344CB8AC3E}">
        <p14:creationId xmlns:p14="http://schemas.microsoft.com/office/powerpoint/2010/main" val="6094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DD3964-DFC1-434B-8AD1-50B46BDB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9499"/>
            <a:ext cx="8596668" cy="1320800"/>
          </a:xfrm>
        </p:spPr>
        <p:txBody>
          <a:bodyPr/>
          <a:lstStyle/>
          <a:p>
            <a:r>
              <a:rPr lang="hr-HR" b="1" dirty="0"/>
              <a:t>Etički izazovi </a:t>
            </a:r>
            <a:r>
              <a:rPr lang="hr-HR" dirty="0"/>
              <a:t>korištenja umjetne inteligencije u obrazovanju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23AD0E-A99F-47F9-810A-A1AFF612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531"/>
            <a:ext cx="8596668" cy="5041126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osjećaje i misli u vama pobuđuje pojam „umjetna inteligencija“?</a:t>
            </a:r>
          </a:p>
          <a:p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Smatrate li se spremnim/om koristiti UI u svome radu s učenicima?</a:t>
            </a:r>
          </a:p>
          <a:p>
            <a:pPr marL="0" indent="0">
              <a:buNone/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Smatrate li da će korištenje UI u vašem radu doprinijeti kvaliteti vašeg poučavanja, a učenicima olakšati (poboljšati) usvajanje novih znanja?</a:t>
            </a:r>
            <a:endParaRPr lang="hr-HR" sz="2400" dirty="0"/>
          </a:p>
          <a:p>
            <a:endParaRPr lang="hr-HR" sz="2000" dirty="0"/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Umjetna inteligencija nudi mnoge potencijalne koristi, ali istovremeno nosi i niz rizika</a:t>
            </a:r>
          </a:p>
          <a:p>
            <a:pPr marL="457200" lvl="1" indent="0">
              <a:buNone/>
            </a:pPr>
            <a:endParaRPr lang="hr-HR" sz="2000" dirty="0"/>
          </a:p>
          <a:p>
            <a:pPr marL="457200" lvl="1" indent="0">
              <a:buNone/>
            </a:pPr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4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A1434-31F2-48DA-A720-61A96C9E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609"/>
          </a:xfrm>
        </p:spPr>
        <p:txBody>
          <a:bodyPr>
            <a:normAutofit/>
          </a:bodyPr>
          <a:lstStyle/>
          <a:p>
            <a:r>
              <a:rPr lang="hr-HR" sz="2800" dirty="0"/>
              <a:t>Primjeri etičkih izazova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7682F2-7E02-4951-A70D-08E4C61E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2209"/>
            <a:ext cx="8596668" cy="5422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/>
              <a:t>UI nije čovjek</a:t>
            </a:r>
            <a:r>
              <a:rPr lang="hr-HR" dirty="0"/>
              <a:t>- ne može osjećati, nije empatično, nema inteligenciju kakvu imaju ljudi</a:t>
            </a:r>
          </a:p>
          <a:p>
            <a:pPr>
              <a:lnSpc>
                <a:spcPct val="150000"/>
              </a:lnSpc>
            </a:pPr>
            <a:r>
              <a:rPr lang="hr-HR" b="1" dirty="0"/>
              <a:t>Pristranost</a:t>
            </a:r>
            <a:r>
              <a:rPr lang="hr-HR" dirty="0"/>
              <a:t>- tendencija prema određenom stavu ili mišljenju, bez obzira na dokaze ili argumente- pogrešni ili neobjektivni zaključci (</a:t>
            </a:r>
            <a:r>
              <a:rPr lang="hr-HR" i="1" dirty="0"/>
              <a:t>u programima koji pomoću umjetne inteligencije stvaraju slike, primjerice direktori su uvijek prikazani kao muške osobe, a čistači kao ženske osobe</a:t>
            </a:r>
            <a:r>
              <a:rPr lang="hr-HR" dirty="0"/>
              <a:t>)</a:t>
            </a:r>
          </a:p>
          <a:p>
            <a:pPr>
              <a:lnSpc>
                <a:spcPct val="150000"/>
              </a:lnSpc>
            </a:pPr>
            <a:r>
              <a:rPr lang="hr-HR" b="1" dirty="0"/>
              <a:t>Zaštita podataka- </a:t>
            </a:r>
            <a:r>
              <a:rPr lang="hr-HR" dirty="0"/>
              <a:t>prilikom stvaranja programa umjetne inteligencije koriste se velike baze podataka iz raznih izvora tako da postoji mogućnost iskorištavanja osobnih podataka dobivenih na nelegalan način</a:t>
            </a:r>
          </a:p>
          <a:p>
            <a:pPr>
              <a:lnSpc>
                <a:spcPct val="150000"/>
              </a:lnSpc>
            </a:pPr>
            <a:r>
              <a:rPr lang="hr-HR" b="1" dirty="0" err="1"/>
              <a:t>Podatkofikacija</a:t>
            </a:r>
            <a:r>
              <a:rPr lang="hr-HR" b="1" dirty="0"/>
              <a:t>-</a:t>
            </a:r>
            <a:r>
              <a:rPr lang="hr-HR" dirty="0"/>
              <a:t> sve više aspekata naših života, aktivnosti i okoline pretvara se u digitalne podatke koji su tako prikladni za daljnju analizu (</a:t>
            </a:r>
            <a:r>
              <a:rPr lang="hr-HR" i="1" dirty="0"/>
              <a:t>npr. mogućnost da UI prepoznaje osjećaje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62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57D14A-3FE6-4CFC-B23A-A9E807A7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144"/>
          </a:xfrm>
        </p:spPr>
        <p:txBody>
          <a:bodyPr>
            <a:normAutofit/>
          </a:bodyPr>
          <a:lstStyle/>
          <a:p>
            <a:r>
              <a:rPr lang="hr-HR" sz="2800" dirty="0"/>
              <a:t>Etički izazovi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C6CD56-DCB3-4647-B5C5-F53DD1ED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6306"/>
            <a:ext cx="8596668" cy="54625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P</a:t>
            </a:r>
            <a:r>
              <a:rPr lang="sv-SE" b="1" dirty="0"/>
              <a:t>redviđanja </a:t>
            </a:r>
            <a:r>
              <a:rPr lang="sv-SE" dirty="0"/>
              <a:t>budućih rezultata ili događanja</a:t>
            </a:r>
            <a:r>
              <a:rPr lang="hr-HR" dirty="0"/>
              <a:t> čija pouzdanost i točnost ovisi o algoritmima i skupovima podataka na kojima su sustavi umjetne inteligencije trenirani (</a:t>
            </a:r>
            <a:r>
              <a:rPr lang="hr-HR" i="1" dirty="0"/>
              <a:t>nužnost kulturološke </a:t>
            </a:r>
            <a:r>
              <a:rPr lang="hr-HR" i="1" dirty="0" err="1"/>
              <a:t>prilagobe</a:t>
            </a:r>
            <a:r>
              <a:rPr lang="hr-HR" dirty="0"/>
              <a:t>).</a:t>
            </a:r>
          </a:p>
          <a:p>
            <a:pPr>
              <a:lnSpc>
                <a:spcPct val="150000"/>
              </a:lnSpc>
            </a:pPr>
            <a:r>
              <a:rPr lang="hr-HR" b="1" dirty="0"/>
              <a:t>Personalizacija i prilagođavanje- </a:t>
            </a:r>
            <a:r>
              <a:rPr lang="hr-HR" dirty="0"/>
              <a:t>rizik zatvaranja u „informacijski mjehurić” u kojem nam sustav servira samo one sadržaje koji su usklađeni s našim dotadašnjim postupcima te na taj način ograničava slobodan odabir i istraživanje. </a:t>
            </a:r>
          </a:p>
          <a:p>
            <a:pPr>
              <a:lnSpc>
                <a:spcPct val="150000"/>
              </a:lnSpc>
            </a:pPr>
            <a:r>
              <a:rPr lang="hr-HR" b="1" dirty="0"/>
              <a:t>Umjetna inteligencija griješi </a:t>
            </a:r>
            <a:r>
              <a:rPr lang="hr-HR" dirty="0"/>
              <a:t>(halucinira)- sustavi UI osmišljeni su na modelima vjerojatnosti i statistike te kao takvi daju odgovore koji su najvjerojatniji za dani kontekst. Ako neko područje nije pokriveno skupom podataka na kojem je sustav treniran, pogreške će biti učestalije.</a:t>
            </a:r>
          </a:p>
          <a:p>
            <a:pPr>
              <a:lnSpc>
                <a:spcPct val="150000"/>
              </a:lnSpc>
            </a:pPr>
            <a:r>
              <a:rPr lang="hr-HR" b="1" dirty="0"/>
              <a:t>Umjetno stvorene lažne slike i videozapisi</a:t>
            </a:r>
          </a:p>
        </p:txBody>
      </p:sp>
    </p:spTree>
    <p:extLst>
      <p:ext uri="{BB962C8B-B14F-4D97-AF65-F5344CB8AC3E}">
        <p14:creationId xmlns:p14="http://schemas.microsoft.com/office/powerpoint/2010/main" val="532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0030B-6073-4A9F-9844-1158F387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1534"/>
          </a:xfrm>
        </p:spPr>
        <p:txBody>
          <a:bodyPr>
            <a:normAutofit fontScale="90000"/>
          </a:bodyPr>
          <a:lstStyle/>
          <a:p>
            <a:r>
              <a:rPr lang="hr-HR" sz="2800" dirty="0"/>
              <a:t>Etički izazovi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D13087-C612-4A77-94CD-2BA5CC20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58170"/>
            <a:ext cx="8596668" cy="3783192"/>
          </a:xfrm>
        </p:spPr>
        <p:txBody>
          <a:bodyPr>
            <a:normAutofit/>
          </a:bodyPr>
          <a:lstStyle/>
          <a:p>
            <a:r>
              <a:rPr lang="hr-HR" sz="2400" b="1" dirty="0"/>
              <a:t>Dobna granica- </a:t>
            </a:r>
            <a:r>
              <a:rPr lang="hr-HR" sz="2400" dirty="0"/>
              <a:t>18, 16, uz pristanak roditelja iznimno i 13 godina</a:t>
            </a:r>
          </a:p>
          <a:p>
            <a:endParaRPr lang="hr-HR" sz="2400" dirty="0"/>
          </a:p>
          <a:p>
            <a:pPr lvl="1"/>
            <a:r>
              <a:rPr lang="hr-HR" sz="2200" dirty="0"/>
              <a:t>Maloljetnici često dolaze u priliku koristiti sustave umjetne inteligencije bez da su dovoljno zaštićeni ili informirani te se tako izlažu raznim rizicima i neprimjerenim sadržajima</a:t>
            </a:r>
          </a:p>
        </p:txBody>
      </p:sp>
    </p:spTree>
    <p:extLst>
      <p:ext uri="{BB962C8B-B14F-4D97-AF65-F5344CB8AC3E}">
        <p14:creationId xmlns:p14="http://schemas.microsoft.com/office/powerpoint/2010/main" val="16059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8DA1E3-12BF-4F01-BDFC-DBB56C89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230"/>
            <a:ext cx="8596668" cy="1320800"/>
          </a:xfrm>
        </p:spPr>
        <p:txBody>
          <a:bodyPr/>
          <a:lstStyle/>
          <a:p>
            <a:r>
              <a:rPr lang="hr-HR" dirty="0"/>
              <a:t>Smjernice za etičko korištenje UI u obrazovanju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D6CF16-6454-470A-A777-1559BF87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1031"/>
            <a:ext cx="10661226" cy="53569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/>
              <a:t>Akt o umjetnoj inteligenciji</a:t>
            </a:r>
            <a:r>
              <a:rPr lang="hr-HR" dirty="0"/>
              <a:t>, (Europski parlament usvojio 13. ožujka 2024.), regulira upotrebu umjetne inteligencije te predlaže analiziranje i klasifikaciju sustava umjetne inteligencije </a:t>
            </a:r>
            <a:r>
              <a:rPr lang="hr-HR" u="sng" dirty="0"/>
              <a:t>prema riziku koji predstavljaju za korisnike</a:t>
            </a:r>
            <a:r>
              <a:rPr lang="hr-HR" dirty="0"/>
              <a:t>:</a:t>
            </a:r>
          </a:p>
          <a:p>
            <a:pPr lvl="1">
              <a:lnSpc>
                <a:spcPct val="150000"/>
              </a:lnSpc>
            </a:pPr>
            <a:r>
              <a:rPr lang="hr-HR" sz="2400" b="1" dirty="0"/>
              <a:t>Sustavi koji su zabranjeni- </a:t>
            </a:r>
            <a:r>
              <a:rPr lang="hr-HR" sz="2400" dirty="0"/>
              <a:t>rizik od njihove upotrebe smatra se prijetnjom ljudima </a:t>
            </a:r>
            <a:r>
              <a:rPr lang="hr-HR" sz="2000" dirty="0"/>
              <a:t>(</a:t>
            </a:r>
            <a:r>
              <a:rPr lang="hr-HR" sz="2000" i="1" dirty="0"/>
              <a:t>kognitivno bihevioralno manipuliranje osobama ili određenim ranjivim skupinama; bodovanje i klasifikacija ljudi na temelju ponašanja, socioekonomskog statusa, osobnih obilježja; biometrijska identifikacija i kategorizacija fizičkih osoba; sustavi biometrijske identifikacije u stvarnom vremenu i daljinski sustavi za biometrijsku identifikaciju (prepoznavanje lica))</a:t>
            </a:r>
          </a:p>
        </p:txBody>
      </p:sp>
    </p:spTree>
    <p:extLst>
      <p:ext uri="{BB962C8B-B14F-4D97-AF65-F5344CB8AC3E}">
        <p14:creationId xmlns:p14="http://schemas.microsoft.com/office/powerpoint/2010/main" val="3387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Što je AI?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2160589"/>
            <a:ext cx="8754049" cy="4309880"/>
          </a:xfrm>
        </p:spPr>
        <p:txBody>
          <a:bodyPr>
            <a:normAutofit fontScale="92500" lnSpcReduction="20000"/>
          </a:bodyPr>
          <a:lstStyle/>
          <a:p>
            <a:r>
              <a:rPr lang="it-IT" sz="4800" dirty="0"/>
              <a:t>AI (</a:t>
            </a:r>
            <a:r>
              <a:rPr lang="it-IT" sz="4800" dirty="0" err="1"/>
              <a:t>Artificial</a:t>
            </a:r>
            <a:r>
              <a:rPr lang="it-IT" sz="4800" dirty="0"/>
              <a:t> Intelligence) ili UI (</a:t>
            </a:r>
            <a:r>
              <a:rPr lang="it-IT" sz="4800" dirty="0" err="1"/>
              <a:t>Umjetna</a:t>
            </a:r>
            <a:r>
              <a:rPr lang="it-IT" sz="4800" dirty="0"/>
              <a:t> </a:t>
            </a:r>
            <a:r>
              <a:rPr lang="it-IT" sz="4800" dirty="0" err="1"/>
              <a:t>Inteligencija</a:t>
            </a:r>
            <a:r>
              <a:rPr lang="it-IT" sz="4800" dirty="0"/>
              <a:t>)</a:t>
            </a:r>
            <a:r>
              <a:rPr lang="hr-HR" sz="4800" dirty="0"/>
              <a:t/>
            </a:r>
            <a:br>
              <a:rPr lang="hr-HR" sz="4800" dirty="0"/>
            </a:br>
            <a:r>
              <a:rPr lang="it-IT" sz="4800" dirty="0"/>
              <a:t> </a:t>
            </a:r>
            <a:endParaRPr lang="hr-HR" sz="4800" dirty="0"/>
          </a:p>
          <a:p>
            <a:r>
              <a:rPr lang="hr-HR" sz="4800" dirty="0" err="1"/>
              <a:t>S</a:t>
            </a:r>
            <a:r>
              <a:rPr lang="en-US" sz="4800" dirty="0" err="1"/>
              <a:t>posobnost</a:t>
            </a:r>
            <a:r>
              <a:rPr lang="en-US" sz="4800" dirty="0"/>
              <a:t> </a:t>
            </a:r>
            <a:r>
              <a:rPr lang="en-US" sz="4800" dirty="0" err="1"/>
              <a:t>nekog</a:t>
            </a:r>
            <a:r>
              <a:rPr lang="en-US" sz="4800" dirty="0"/>
              <a:t> </a:t>
            </a:r>
            <a:r>
              <a:rPr lang="en-US" sz="4800" dirty="0" err="1"/>
              <a:t>uređaja</a:t>
            </a:r>
            <a:r>
              <a:rPr lang="en-US" sz="4800" dirty="0"/>
              <a:t> da </a:t>
            </a:r>
            <a:r>
              <a:rPr lang="en-US" sz="4800" dirty="0" err="1"/>
              <a:t>oponaša</a:t>
            </a:r>
            <a:r>
              <a:rPr lang="en-US" sz="4800" dirty="0"/>
              <a:t> </a:t>
            </a:r>
            <a:r>
              <a:rPr lang="en-US" sz="4800" dirty="0" err="1"/>
              <a:t>ljudske</a:t>
            </a:r>
            <a:r>
              <a:rPr lang="en-US" sz="4800" dirty="0"/>
              <a:t> </a:t>
            </a:r>
            <a:r>
              <a:rPr lang="en-US" sz="4800" dirty="0" err="1"/>
              <a:t>aktivnosti</a:t>
            </a:r>
            <a:r>
              <a:rPr lang="en-US" sz="4800" dirty="0"/>
              <a:t> </a:t>
            </a:r>
            <a:r>
              <a:rPr lang="en-US" sz="4800" dirty="0" err="1"/>
              <a:t>poput</a:t>
            </a:r>
            <a:r>
              <a:rPr lang="en-US" sz="4800" dirty="0"/>
              <a:t> </a:t>
            </a:r>
            <a:r>
              <a:rPr lang="en-US" sz="4800" dirty="0" err="1"/>
              <a:t>zaključivanja</a:t>
            </a:r>
            <a:r>
              <a:rPr lang="en-US" sz="4800" dirty="0"/>
              <a:t>, </a:t>
            </a:r>
            <a:r>
              <a:rPr lang="en-US" sz="4800" dirty="0" err="1"/>
              <a:t>učenja</a:t>
            </a:r>
            <a:r>
              <a:rPr lang="en-US" sz="4800" dirty="0"/>
              <a:t>, </a:t>
            </a:r>
            <a:r>
              <a:rPr lang="en-US" sz="4800" dirty="0" err="1"/>
              <a:t>planiranja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kreativnosti</a:t>
            </a:r>
            <a:r>
              <a:rPr lang="hr-HR" sz="4800" dirty="0"/>
              <a:t>.</a:t>
            </a:r>
          </a:p>
          <a:p>
            <a:endParaRPr lang="it-IT" sz="4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95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62C71C-2AC8-46C3-BA76-B52BE59D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"/>
          </a:xfrm>
        </p:spPr>
        <p:txBody>
          <a:bodyPr>
            <a:normAutofit fontScale="90000"/>
          </a:bodyPr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73B92B-FD20-4D3E-89A2-10D1FA62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1478"/>
            <a:ext cx="10414736" cy="524786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hr-HR" sz="2400" b="1" dirty="0"/>
              <a:t>Visokorizični sustavi UI</a:t>
            </a:r>
            <a:r>
              <a:rPr lang="hr-HR" sz="2400" dirty="0"/>
              <a:t>- </a:t>
            </a:r>
            <a:r>
              <a:rPr lang="hr-HR" sz="2000" dirty="0"/>
              <a:t>UI sustavi koji se upotrebljavaju u obrazovanju ili strukovnom osposobljavanju </a:t>
            </a:r>
            <a:r>
              <a:rPr lang="hr-HR" sz="2000" i="1" dirty="0"/>
              <a:t>(osobito za odlučivanje o pristupu ili upisu ili za razvrstavanje osoba u ustanove ili programe za obrazovanje i strukovno osposobljavanje na svim razinama; za evaluaciju ishoda učenja osoba važnih za procjenu odgovarajuće razine obrazovanja pojedinca i bitan utjecaj na razinu obrazovanja i osposobljavanja koju će pojedinci steći ili kojoj će moći pristupiti; za praćenje i otkrivanje zabranjenog ponašanja učenika tijekom testiranja)- </a:t>
            </a:r>
            <a:r>
              <a:rPr lang="hr-HR" sz="2000" dirty="0"/>
              <a:t>mogu odrediti obrazovni i profesionalni tijek života osobe i utjecati na njezinu mogućnost da osigura vlastita sredstva za život.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01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6B4927-7FCC-4C2A-9D2D-45C58444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88" y="32335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Etičke smjernice namijenjene nastavnom osoblju za </a:t>
            </a:r>
            <a:r>
              <a:rPr lang="pl-PL" dirty="0"/>
              <a:t>upotrebu umjetne inteligencije i podataka u poučavanju i učenju </a:t>
            </a:r>
            <a:r>
              <a:rPr lang="pl-PL" sz="2700" dirty="0"/>
              <a:t>–(Europska komisija, 2022.)</a:t>
            </a:r>
            <a:endParaRPr lang="hr-HR" sz="27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6787A8-66A8-48EA-9FB0-97E40084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23" y="2462739"/>
            <a:ext cx="8596668" cy="4605971"/>
          </a:xfrm>
        </p:spPr>
        <p:txBody>
          <a:bodyPr/>
          <a:lstStyle/>
          <a:p>
            <a:r>
              <a:rPr lang="hr-HR" b="1" dirty="0"/>
              <a:t>Ključni zahtjevi za pouzdanu UI:</a:t>
            </a:r>
          </a:p>
          <a:p>
            <a:endParaRPr lang="hr-HR" b="1" dirty="0"/>
          </a:p>
          <a:p>
            <a:pPr lvl="1"/>
            <a:r>
              <a:rPr lang="hr-HR" sz="2000" b="1" dirty="0"/>
              <a:t>Ljudsko djelovanje i nadzor,</a:t>
            </a:r>
          </a:p>
          <a:p>
            <a:pPr lvl="1"/>
            <a:r>
              <a:rPr lang="hr-HR" sz="2000" b="1" dirty="0"/>
              <a:t>Transparentnost,</a:t>
            </a:r>
          </a:p>
          <a:p>
            <a:pPr lvl="1"/>
            <a:r>
              <a:rPr lang="hr-HR" sz="2000" b="1" dirty="0"/>
              <a:t>Raznolikost, nediskriminacija i pravednost, </a:t>
            </a:r>
          </a:p>
          <a:p>
            <a:pPr lvl="1"/>
            <a:r>
              <a:rPr lang="hr-HR" sz="2000" b="1" dirty="0"/>
              <a:t>Dobrobit društva i okoliša,</a:t>
            </a:r>
          </a:p>
          <a:p>
            <a:pPr lvl="1"/>
            <a:r>
              <a:rPr lang="hr-HR" sz="2000" b="1" dirty="0"/>
              <a:t>Privatnost i upravljanje podacima,</a:t>
            </a:r>
          </a:p>
          <a:p>
            <a:pPr lvl="1"/>
            <a:r>
              <a:rPr lang="hr-HR" sz="2000" b="1" dirty="0"/>
              <a:t>Tehnička stabilnost i sigurnost,</a:t>
            </a:r>
          </a:p>
          <a:p>
            <a:pPr lvl="1"/>
            <a:r>
              <a:rPr lang="hr-HR" sz="2000" b="1" dirty="0"/>
              <a:t>Odgovornost.</a:t>
            </a:r>
          </a:p>
        </p:txBody>
      </p:sp>
    </p:spTree>
    <p:extLst>
      <p:ext uri="{BB962C8B-B14F-4D97-AF65-F5344CB8AC3E}">
        <p14:creationId xmlns:p14="http://schemas.microsoft.com/office/powerpoint/2010/main" val="4569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B83B40-5314-4A60-83F9-336B9E94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31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S" dirty="0"/>
              <a:t>Smjernice za generativnu umjetnu inteligenciju u obrazovanju i istraživanju</a:t>
            </a:r>
            <a:r>
              <a:rPr lang="hr-HR" sz="2700" dirty="0"/>
              <a:t>- (</a:t>
            </a:r>
            <a:r>
              <a:rPr lang="es-ES" sz="2700" dirty="0"/>
              <a:t>UNESCO </a:t>
            </a:r>
            <a:r>
              <a:rPr lang="hr-HR" sz="2700" dirty="0"/>
              <a:t>2023.)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A0F799-89DC-4642-B504-DBBF3004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Proučite uvjete korištenja </a:t>
            </a:r>
            <a:r>
              <a:rPr lang="hr-HR" sz="2000" dirty="0" err="1"/>
              <a:t>GenAI</a:t>
            </a:r>
            <a:r>
              <a:rPr lang="hr-HR" sz="2000" dirty="0"/>
              <a:t> aplikacija</a:t>
            </a:r>
          </a:p>
          <a:p>
            <a:r>
              <a:rPr lang="hr-HR" sz="2000" dirty="0"/>
              <a:t>Provedite strogu etičku provjeru valjanosti </a:t>
            </a:r>
            <a:r>
              <a:rPr lang="hr-HR" sz="2000" dirty="0" err="1"/>
              <a:t>GenAI</a:t>
            </a:r>
            <a:r>
              <a:rPr lang="hr-HR" sz="2000" dirty="0"/>
              <a:t> aplikacija prije nego što ih upotrijebite u nastavi</a:t>
            </a:r>
          </a:p>
          <a:p>
            <a:r>
              <a:rPr lang="hr-HR" sz="2000" dirty="0"/>
              <a:t>Pratite i prijavljujte nezakonite postupke </a:t>
            </a:r>
            <a:r>
              <a:rPr lang="hr-HR" sz="2000" dirty="0" err="1"/>
              <a:t>GenAI</a:t>
            </a:r>
            <a:r>
              <a:rPr lang="hr-HR" sz="2000" dirty="0"/>
              <a:t> aplikacija</a:t>
            </a:r>
          </a:p>
          <a:p>
            <a:r>
              <a:rPr lang="hr-HR" sz="2000" dirty="0"/>
              <a:t>Provedite pedagošku validaciju i provjerite smislenost upotrebe</a:t>
            </a:r>
          </a:p>
          <a:p>
            <a:r>
              <a:rPr lang="hr-HR" sz="2000" dirty="0"/>
              <a:t>Informirajte učenike, pozabavite se složenim pitanjem informiranog pristanka</a:t>
            </a:r>
          </a:p>
          <a:p>
            <a:r>
              <a:rPr lang="hr-HR" sz="2000" dirty="0"/>
              <a:t>Upotrijebite povratne informacije kako biste odlučili trebate li i na koji način implementirati specifične </a:t>
            </a:r>
            <a:r>
              <a:rPr lang="hr-HR" sz="2000" dirty="0" err="1"/>
              <a:t>GenAI</a:t>
            </a:r>
            <a:r>
              <a:rPr lang="hr-HR" sz="2000" dirty="0"/>
              <a:t> alate</a:t>
            </a:r>
          </a:p>
        </p:txBody>
      </p:sp>
    </p:spTree>
    <p:extLst>
      <p:ext uri="{BB962C8B-B14F-4D97-AF65-F5344CB8AC3E}">
        <p14:creationId xmlns:p14="http://schemas.microsoft.com/office/powerpoint/2010/main" val="16970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7D1DA13-9BC0-47CA-AD0D-6407B2E6DEEE}"/>
              </a:ext>
            </a:extLst>
          </p:cNvPr>
          <p:cNvSpPr txBox="1"/>
          <p:nvPr/>
        </p:nvSpPr>
        <p:spPr>
          <a:xfrm>
            <a:off x="275645" y="686513"/>
            <a:ext cx="11404821" cy="562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 donosi brojne prednosti i ima mnoge koristi, no nužno je uzeti u obzir moguću i ponekad neopozivu štetu koju mogu prouzročiti loš dizajn sustava umjetne inteligencije, nepravilna namjerna ili nenamjerna uporaba ili zlouporaba te negativne posljedice upotrebe sustava umjetne inteligencije.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Prekomjerno oslanjanje na aplikacije UI kao pomoć i/ili zamjenu za obavljanje svakodnevnih školskih zadataka može dovesti do: izbjegavanja misaonog napora, smanjenog kritičkog razmišljanja, nerazvijanja vještina rješavanja problema.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Prevelika ovisnost o alatima UI za školske i svakodnevne aktivnosti 	može ograničiti 	sposobnost razvoja ključnih vještina poput istraživanja, analize i komunikacije.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Iz tog razloga važno je da učitelji i učenici zajedno odrede i pronađu ravnotežu te 	koriste alate kao pomoćnike istovremeno potičući aktivno sudjelovanje i samostalno 	učenje.</a:t>
            </a:r>
          </a:p>
        </p:txBody>
      </p:sp>
    </p:spTree>
    <p:extLst>
      <p:ext uri="{BB962C8B-B14F-4D97-AF65-F5344CB8AC3E}">
        <p14:creationId xmlns:p14="http://schemas.microsoft.com/office/powerpoint/2010/main" val="5744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47CD57A-AEDD-4236-B5FF-E555236DC0EC}"/>
              </a:ext>
            </a:extLst>
          </p:cNvPr>
          <p:cNvSpPr txBox="1"/>
          <p:nvPr/>
        </p:nvSpPr>
        <p:spPr>
          <a:xfrm>
            <a:off x="818984" y="1440643"/>
            <a:ext cx="108137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Važno je pažljivo promisliti o primjeni sustava umjetne inteligencije u obrazovanju, uzeti u obzir sve rizike i ograničenja, provjeriti da ne nanose štetu učenicima, da su obrazovno učinkoviti, primjereni za dob i sposobnosti učenika, usklađeni s pedagoškim načelima te imati na umu najbolji interes i prava djeteta.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4303A92-8172-4B4F-9342-F4F4A1FB94C0}"/>
              </a:ext>
            </a:extLst>
          </p:cNvPr>
          <p:cNvSpPr txBox="1"/>
          <p:nvPr/>
        </p:nvSpPr>
        <p:spPr>
          <a:xfrm>
            <a:off x="426720" y="4679572"/>
            <a:ext cx="11338560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Izvori: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Etičke smjernice namijenjene nastavnom osoblju za upotrebu umjetne inteligencije i podataka u poučavanju i učenju. Europska komisija, 2022.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Umjetna inteligencija u obrazovanju, Edukativni priručnik o primjeni umjetne inteligencije u učenju i poučavanju za učitelje, nastavnike i stručne suradnike u školama. Agencija za elektroničke medije i UNICEF, Zagreb, 2024.</a:t>
            </a:r>
          </a:p>
        </p:txBody>
      </p:sp>
    </p:spTree>
    <p:extLst>
      <p:ext uri="{BB962C8B-B14F-4D97-AF65-F5344CB8AC3E}">
        <p14:creationId xmlns:p14="http://schemas.microsoft.com/office/powerpoint/2010/main" val="41116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4" y="2094411"/>
            <a:ext cx="8473141" cy="476358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28662" y="313766"/>
            <a:ext cx="84821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/>
              <a:t>   HVALA NA PAŽNJI!</a:t>
            </a:r>
          </a:p>
          <a:p>
            <a:r>
              <a:rPr lang="hr-HR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Tomislav </a:t>
            </a:r>
            <a:r>
              <a:rPr lang="hr-HR" sz="3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Ćosić </a:t>
            </a:r>
            <a:r>
              <a:rPr lang="hr-HR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AI</a:t>
            </a:r>
          </a:p>
          <a:p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19208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Što je AI?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2160589"/>
            <a:ext cx="8754049" cy="4309880"/>
          </a:xfrm>
        </p:spPr>
        <p:txBody>
          <a:bodyPr>
            <a:normAutofit/>
          </a:bodyPr>
          <a:lstStyle/>
          <a:p>
            <a:r>
              <a:rPr lang="it-IT" sz="4400" dirty="0" err="1"/>
              <a:t>Umjetna</a:t>
            </a:r>
            <a:r>
              <a:rPr lang="it-IT" sz="4400" dirty="0"/>
              <a:t> </a:t>
            </a:r>
            <a:r>
              <a:rPr lang="it-IT" sz="4400" dirty="0" err="1"/>
              <a:t>inteligencija</a:t>
            </a:r>
            <a:r>
              <a:rPr lang="it-IT" sz="4400" dirty="0"/>
              <a:t> (UI) je </a:t>
            </a:r>
            <a:r>
              <a:rPr lang="it-IT" sz="4400" dirty="0" err="1"/>
              <a:t>naziv</a:t>
            </a:r>
            <a:r>
              <a:rPr lang="it-IT" sz="4400" dirty="0"/>
              <a:t> </a:t>
            </a:r>
            <a:r>
              <a:rPr lang="it-IT" sz="4400" dirty="0" err="1"/>
              <a:t>koji</a:t>
            </a:r>
            <a:r>
              <a:rPr lang="it-IT" sz="4400" dirty="0"/>
              <a:t> </a:t>
            </a:r>
            <a:r>
              <a:rPr lang="it-IT" sz="4400" dirty="0" err="1"/>
              <a:t>pridajemo</a:t>
            </a:r>
            <a:r>
              <a:rPr lang="it-IT" sz="4400" dirty="0"/>
              <a:t> </a:t>
            </a:r>
            <a:r>
              <a:rPr lang="it-IT" sz="4400" dirty="0" err="1"/>
              <a:t>svakom</a:t>
            </a:r>
            <a:r>
              <a:rPr lang="it-IT" sz="4400" dirty="0"/>
              <a:t> </a:t>
            </a:r>
            <a:r>
              <a:rPr lang="it-IT" sz="4400" dirty="0" err="1"/>
              <a:t>neživom</a:t>
            </a:r>
            <a:r>
              <a:rPr lang="it-IT" sz="4400" dirty="0"/>
              <a:t> </a:t>
            </a:r>
            <a:r>
              <a:rPr lang="it-IT" sz="4400" dirty="0" err="1"/>
              <a:t>sustavu</a:t>
            </a:r>
            <a:r>
              <a:rPr lang="it-IT" sz="4400" dirty="0"/>
              <a:t> </a:t>
            </a:r>
            <a:r>
              <a:rPr lang="it-IT" sz="4400" dirty="0" err="1"/>
              <a:t>koji</a:t>
            </a:r>
            <a:r>
              <a:rPr lang="it-IT" sz="4400" dirty="0"/>
              <a:t> </a:t>
            </a:r>
            <a:r>
              <a:rPr lang="it-IT" sz="4400" dirty="0" err="1"/>
              <a:t>pokazuje</a:t>
            </a:r>
            <a:r>
              <a:rPr lang="it-IT" sz="4400" dirty="0"/>
              <a:t> </a:t>
            </a:r>
            <a:r>
              <a:rPr lang="it-IT" sz="4400" dirty="0" err="1"/>
              <a:t>sposobnost</a:t>
            </a:r>
            <a:r>
              <a:rPr lang="it-IT" sz="4400" dirty="0"/>
              <a:t> </a:t>
            </a:r>
            <a:r>
              <a:rPr lang="it-IT" sz="4400" dirty="0" err="1"/>
              <a:t>snalaženja</a:t>
            </a:r>
            <a:r>
              <a:rPr lang="it-IT" sz="4400" dirty="0"/>
              <a:t> u </a:t>
            </a:r>
            <a:r>
              <a:rPr lang="it-IT" sz="4400" dirty="0" err="1"/>
              <a:t>novim</a:t>
            </a:r>
            <a:r>
              <a:rPr lang="it-IT" sz="4400" dirty="0"/>
              <a:t> </a:t>
            </a:r>
            <a:r>
              <a:rPr lang="it-IT" sz="4400" dirty="0" err="1"/>
              <a:t>situacijama</a:t>
            </a:r>
            <a:r>
              <a:rPr lang="it-IT" sz="4400" dirty="0"/>
              <a:t> (</a:t>
            </a:r>
            <a:r>
              <a:rPr lang="it-IT" sz="4400" dirty="0" err="1"/>
              <a:t>inteligenciju</a:t>
            </a:r>
            <a:r>
              <a:rPr lang="it-IT" sz="4400" dirty="0"/>
              <a:t>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74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Što je AI?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930400"/>
            <a:ext cx="8754049" cy="4309880"/>
          </a:xfrm>
        </p:spPr>
        <p:txBody>
          <a:bodyPr>
            <a:noAutofit/>
          </a:bodyPr>
          <a:lstStyle/>
          <a:p>
            <a:r>
              <a:rPr lang="hr-HR" sz="4000" dirty="0"/>
              <a:t>Umjetna inteligencija je sposobnost računala ili robota da obavljaju zadatke koji obično zahtijevaju ljudsku inteligenciju, poput vizualnog prepoznavanja, prepoznavanja govora, donošenja odluka i prevođenja jezika.</a:t>
            </a:r>
          </a:p>
        </p:txBody>
      </p:sp>
    </p:spTree>
    <p:extLst>
      <p:ext uri="{BB962C8B-B14F-4D97-AF65-F5344CB8AC3E}">
        <p14:creationId xmlns:p14="http://schemas.microsoft.com/office/powerpoint/2010/main" val="16273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89"/>
            <a:ext cx="12191999" cy="68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Chat GPT - sustav </a:t>
            </a:r>
            <a:r>
              <a:rPr lang="hr-HR" dirty="0">
                <a:hlinkClick r:id="rId2" tooltip="Umjetna inteligencija"/>
              </a:rPr>
              <a:t>umjetne inteligencije</a:t>
            </a:r>
            <a:r>
              <a:rPr lang="hr-HR" dirty="0"/>
              <a:t> u vlasništvu poduzeća </a:t>
            </a:r>
            <a:r>
              <a:rPr lang="hr-HR" dirty="0" err="1">
                <a:hlinkClick r:id="rId3" tooltip="OpenAI (stranica ne postoji)"/>
              </a:rPr>
              <a:t>OpenAI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12246"/>
            <a:ext cx="8596668" cy="3880773"/>
          </a:xfrm>
        </p:spPr>
        <p:txBody>
          <a:bodyPr>
            <a:noAutofit/>
          </a:bodyPr>
          <a:lstStyle/>
          <a:p>
            <a:r>
              <a:rPr lang="hr-HR" sz="2800" dirty="0"/>
              <a:t>Što je Chat GPT?</a:t>
            </a:r>
          </a:p>
          <a:p>
            <a:r>
              <a:rPr lang="hr-HR" sz="2800" dirty="0"/>
              <a:t>GPT chat, ili razgovor s GPT-om, odnosi se na interakciju s modelom umjetne inteligencije koji koristi </a:t>
            </a:r>
            <a:r>
              <a:rPr lang="hr-HR" sz="2800" b="1" dirty="0" err="1"/>
              <a:t>Generative</a:t>
            </a:r>
            <a:r>
              <a:rPr lang="hr-HR" sz="2800" b="1" dirty="0"/>
              <a:t> </a:t>
            </a:r>
            <a:r>
              <a:rPr lang="hr-HR" sz="2800" b="1" dirty="0" err="1"/>
              <a:t>Pre-trained</a:t>
            </a:r>
            <a:r>
              <a:rPr lang="hr-HR" sz="2800" b="1" dirty="0"/>
              <a:t> </a:t>
            </a:r>
            <a:r>
              <a:rPr lang="hr-HR" sz="2800" b="1" dirty="0" err="1"/>
              <a:t>Transformer</a:t>
            </a:r>
            <a:r>
              <a:rPr lang="hr-HR" sz="2800" dirty="0"/>
              <a:t> (GPT) tehnologiju. </a:t>
            </a:r>
          </a:p>
          <a:p>
            <a:r>
              <a:rPr lang="hr-HR" sz="2800" dirty="0"/>
              <a:t>Ova tehnologija koristi duboko učenje za razumijevanje i generiranje ljudskog jezika. GPT je razvila tvrtka </a:t>
            </a:r>
            <a:r>
              <a:rPr lang="hr-HR" sz="2800" b="1" dirty="0" err="1"/>
              <a:t>OpenAI</a:t>
            </a:r>
            <a:r>
              <a:rPr lang="hr-HR" sz="2800" dirty="0"/>
              <a:t>, a najnovija verzija GPT modela koristi se u različitim </a:t>
            </a:r>
            <a:r>
              <a:rPr lang="hr-HR" sz="2800" dirty="0" err="1"/>
              <a:t>chatbotovima</a:t>
            </a:r>
            <a:r>
              <a:rPr lang="hr-HR" sz="2800" dirty="0"/>
              <a:t> i platformama.</a:t>
            </a:r>
          </a:p>
        </p:txBody>
      </p:sp>
    </p:spTree>
    <p:extLst>
      <p:ext uri="{BB962C8B-B14F-4D97-AF65-F5344CB8AC3E}">
        <p14:creationId xmlns:p14="http://schemas.microsoft.com/office/powerpoint/2010/main" val="24648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Chat GPT - sustav </a:t>
            </a:r>
            <a:r>
              <a:rPr lang="hr-HR" dirty="0">
                <a:hlinkClick r:id="rId2" tooltip="Umjetna inteligencija"/>
              </a:rPr>
              <a:t>umjetne inteligencije</a:t>
            </a:r>
            <a:r>
              <a:rPr lang="hr-HR" dirty="0"/>
              <a:t> u vlasništvu poduzeća </a:t>
            </a:r>
            <a:r>
              <a:rPr lang="hr-HR" dirty="0" err="1">
                <a:hlinkClick r:id="rId3" tooltip="OpenAI (stranica ne postoji)"/>
              </a:rPr>
              <a:t>OpenAI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9950" y="1930400"/>
            <a:ext cx="9546530" cy="4963023"/>
          </a:xfrm>
        </p:spPr>
        <p:txBody>
          <a:bodyPr>
            <a:normAutofit/>
          </a:bodyPr>
          <a:lstStyle/>
          <a:p>
            <a:r>
              <a:rPr lang="hr-HR" sz="2800" dirty="0"/>
              <a:t>Osnovne karakteristika GPT chata:</a:t>
            </a:r>
          </a:p>
          <a:p>
            <a:pPr>
              <a:buFont typeface="+mj-lt"/>
              <a:buAutoNum type="arabicPeriod"/>
            </a:pPr>
            <a:r>
              <a:rPr lang="hr-HR" sz="2800" b="1" dirty="0"/>
              <a:t>Prirodna interakcija</a:t>
            </a:r>
            <a:r>
              <a:rPr lang="hr-HR" sz="2800" dirty="0"/>
              <a:t>: GPT chat može generirati odgovore koji su prirodni i nalikuju stvarnom ljudskom razgovoru, omogućujući korisnicima da komuniciraju s njim u obliku teksta.</a:t>
            </a:r>
          </a:p>
          <a:p>
            <a:pPr>
              <a:buFont typeface="+mj-lt"/>
              <a:buAutoNum type="arabicPeriod"/>
            </a:pPr>
            <a:r>
              <a:rPr lang="hr-HR" sz="2800" b="1" dirty="0"/>
              <a:t>Široko znanje</a:t>
            </a:r>
            <a:r>
              <a:rPr lang="hr-HR" sz="2800" dirty="0"/>
              <a:t>: GPT model je treniran na velikom broju tekstualnih podataka, što mu omogućava da odgovara na razna pitanja iz širokog spektra tema, kao što su znanost, povijest, kultura, tehnologija i drugo.</a:t>
            </a:r>
          </a:p>
        </p:txBody>
      </p:sp>
    </p:spTree>
    <p:extLst>
      <p:ext uri="{BB962C8B-B14F-4D97-AF65-F5344CB8AC3E}">
        <p14:creationId xmlns:p14="http://schemas.microsoft.com/office/powerpoint/2010/main" val="1714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Chat GPT - sustav </a:t>
            </a:r>
            <a:r>
              <a:rPr lang="hr-HR" dirty="0">
                <a:hlinkClick r:id="rId2" tooltip="Umjetna inteligencija"/>
              </a:rPr>
              <a:t>umjetne inteligencije</a:t>
            </a:r>
            <a:r>
              <a:rPr lang="hr-HR" dirty="0"/>
              <a:t> u vlasništvu poduzeća </a:t>
            </a:r>
            <a:r>
              <a:rPr lang="hr-HR" dirty="0" err="1">
                <a:hlinkClick r:id="rId3" tooltip="OpenAI (stranica ne postoji)"/>
              </a:rPr>
              <a:t>OpenAI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203" y="1829663"/>
            <a:ext cx="9407192" cy="496302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hr-HR" sz="2800" b="1" dirty="0"/>
              <a:t>Različite primjene</a:t>
            </a:r>
            <a:r>
              <a:rPr lang="hr-HR" sz="2800" dirty="0"/>
              <a:t>: GPT chat može se koristiti za mnoge svrhe, uključujući odgovaranje na pitanja, rješavanje problema, pisanje tekstova, stvaranje ideja, davanje preporuka, pa čak i vođenje složenih razgovora.</a:t>
            </a:r>
          </a:p>
          <a:p>
            <a:pPr>
              <a:buFont typeface="+mj-lt"/>
              <a:buAutoNum type="arabicPeriod" startAt="3"/>
            </a:pPr>
            <a:r>
              <a:rPr lang="hr-HR" sz="2800" b="1" dirty="0"/>
              <a:t>Kontinuirano učenje</a:t>
            </a:r>
            <a:r>
              <a:rPr lang="hr-HR" sz="2800" dirty="0"/>
              <a:t>: Model se temelji na prethodno treniranim podacima, ali nije svjestan novih informacija nakon određenog </a:t>
            </a:r>
            <a:r>
              <a:rPr lang="hr-HR" sz="2800"/>
              <a:t>vremena </a:t>
            </a:r>
            <a:r>
              <a:rPr lang="hr-HR" sz="2800" smtClean="0"/>
              <a:t>(</a:t>
            </a:r>
            <a:r>
              <a:rPr lang="hr-HR" sz="2800" smtClean="0">
                <a:solidFill>
                  <a:srgbClr val="FF0000"/>
                </a:solidFill>
              </a:rPr>
              <a:t>tehnologija se </a:t>
            </a:r>
            <a:r>
              <a:rPr lang="hr-HR" sz="2800" dirty="0">
                <a:solidFill>
                  <a:srgbClr val="FF0000"/>
                </a:solidFill>
              </a:rPr>
              <a:t>stalno poboljšava </a:t>
            </a:r>
            <a:r>
              <a:rPr lang="hr-HR" sz="2800">
                <a:solidFill>
                  <a:srgbClr val="FF0000"/>
                </a:solidFill>
              </a:rPr>
              <a:t>i </a:t>
            </a:r>
            <a:r>
              <a:rPr lang="hr-HR" sz="2800" smtClean="0">
                <a:solidFill>
                  <a:srgbClr val="FF0000"/>
                </a:solidFill>
              </a:rPr>
              <a:t>nadograđuje).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Chat GPT - sustav </a:t>
            </a:r>
            <a:r>
              <a:rPr lang="hr-HR" dirty="0">
                <a:hlinkClick r:id="rId2" tooltip="Umjetna inteligencija"/>
              </a:rPr>
              <a:t>umjetne inteligencije</a:t>
            </a:r>
            <a:r>
              <a:rPr lang="hr-HR" dirty="0"/>
              <a:t> u vlasništvu poduzeća </a:t>
            </a:r>
            <a:r>
              <a:rPr lang="hr-HR" dirty="0" err="1">
                <a:hlinkClick r:id="rId3" tooltip="OpenAI (stranica ne postoji)"/>
              </a:rPr>
              <a:t>OpenAI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0580" y="2195423"/>
            <a:ext cx="9407192" cy="4963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dirty="0"/>
              <a:t>Ukratko, GPT chat omogućuje korisnicima da koriste umjetnu inteligenciju za razgovor, učenje i suradnju, a njegova fleksibilnost i sposobnost generiranja razumljivih odgovora čine ga vrlo korisnim alatom.</a:t>
            </a:r>
          </a:p>
        </p:txBody>
      </p:sp>
    </p:spTree>
    <p:extLst>
      <p:ext uri="{BB962C8B-B14F-4D97-AF65-F5344CB8AC3E}">
        <p14:creationId xmlns:p14="http://schemas.microsoft.com/office/powerpoint/2010/main" val="30717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</TotalTime>
  <Words>1499</Words>
  <Application>Microsoft Office PowerPoint</Application>
  <PresentationFormat>Široki zaslon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25</vt:i4>
      </vt:variant>
    </vt:vector>
  </HeadingPairs>
  <TitlesOfParts>
    <vt:vector size="34" baseType="lpstr">
      <vt:lpstr>Arial</vt:lpstr>
      <vt:lpstr>Calibri</vt:lpstr>
      <vt:lpstr>Open Sans</vt:lpstr>
      <vt:lpstr>Times New Roman</vt:lpstr>
      <vt:lpstr>Trebuchet MS</vt:lpstr>
      <vt:lpstr>Wingdings</vt:lpstr>
      <vt:lpstr>Wingdings 3</vt:lpstr>
      <vt:lpstr>Faseta</vt:lpstr>
      <vt:lpstr>1_Faseta</vt:lpstr>
      <vt:lpstr>Primjena AI-a u obrazovanju</vt:lpstr>
      <vt:lpstr>Što je AI?</vt:lpstr>
      <vt:lpstr>Što je AI?</vt:lpstr>
      <vt:lpstr>Što je AI?</vt:lpstr>
      <vt:lpstr>PowerPoint prezentacija</vt:lpstr>
      <vt:lpstr>Chat GPT - sustav umjetne inteligencije u vlasništvu poduzeća OpenAI</vt:lpstr>
      <vt:lpstr>Chat GPT - sustav umjetne inteligencije u vlasništvu poduzeća OpenAI</vt:lpstr>
      <vt:lpstr>Chat GPT - sustav umjetne inteligencije u vlasništvu poduzeća OpenAI</vt:lpstr>
      <vt:lpstr>Chat GPT - sustav umjetne inteligencije u vlasništvu poduzeća OpenAI</vt:lpstr>
      <vt:lpstr>Chat GPT - sustav umjetne inteligencije u vlasništvu poduzeća OpenAI</vt:lpstr>
      <vt:lpstr>Rizici korištenja AI-a</vt:lpstr>
      <vt:lpstr>10 savjeta za sigurno korištenje AI-a</vt:lpstr>
      <vt:lpstr>10 savjeta za sigurno korištenje AI-a</vt:lpstr>
      <vt:lpstr>10 savjeta za sigurno korištenje AI-a</vt:lpstr>
      <vt:lpstr>Etički izazovi korištenja umjetne inteligencije u obrazovanju</vt:lpstr>
      <vt:lpstr>Primjeri etičkih izazova</vt:lpstr>
      <vt:lpstr>Etički izazovi</vt:lpstr>
      <vt:lpstr>Etički izazovi</vt:lpstr>
      <vt:lpstr>Smjernice za etičko korištenje UI u obrazovanju</vt:lpstr>
      <vt:lpstr>PowerPoint prezentacija</vt:lpstr>
      <vt:lpstr>Etičke smjernice namijenjene nastavnom osoblju za upotrebu umjetne inteligencije i podataka u poučavanju i učenju –(Europska komisija, 2022.)</vt:lpstr>
      <vt:lpstr>Smjernice za generativnu umjetnu inteligenciju u obrazovanju i istraživanju- (UNESCO 2023.)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AI-a u obrazovanju</dc:title>
  <dc:creator>Korisnik</dc:creator>
  <cp:lastModifiedBy>Korisnik</cp:lastModifiedBy>
  <cp:revision>16</cp:revision>
  <dcterms:created xsi:type="dcterms:W3CDTF">2024-09-19T19:31:12Z</dcterms:created>
  <dcterms:modified xsi:type="dcterms:W3CDTF">2026-02-17T05:27:20Z</dcterms:modified>
</cp:coreProperties>
</file>