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02" r:id="rId2"/>
    <p:sldId id="603" r:id="rId3"/>
    <p:sldId id="605" r:id="rId4"/>
    <p:sldId id="369" r:id="rId5"/>
    <p:sldId id="371" r:id="rId6"/>
    <p:sldId id="476" r:id="rId7"/>
    <p:sldId id="604" r:id="rId8"/>
    <p:sldId id="449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49" d="100"/>
          <a:sy n="49" d="100"/>
        </p:scale>
        <p:origin x="44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200" y="2052960"/>
            <a:ext cx="26416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7430912-3B4B-424E-8868-8285F9CC3A21}" type="datetimeFigureOut">
              <a:rPr lang="hr-HR" smtClean="0"/>
              <a:pPr/>
              <a:t>9.2.2026.</a:t>
            </a:fld>
            <a:endParaRPr lang="hr-H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D4FB3B8-D1D5-4A2E-B05A-36D48BEF3F67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hr-HR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09600" y="2052960"/>
            <a:ext cx="84328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641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0912-3B4B-424E-8868-8285F9CC3A21}" type="datetimeFigureOut">
              <a:rPr lang="hr-HR" smtClean="0"/>
              <a:pPr/>
              <a:t>9.2.2026.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FB3B8-D1D5-4A2E-B05A-36D48BEF3F6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8353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03200" y="147319"/>
            <a:ext cx="89408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9347200" y="147319"/>
            <a:ext cx="2608061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50400" y="274639"/>
            <a:ext cx="2235200" cy="5851525"/>
          </a:xfrm>
        </p:spPr>
        <p:txBody>
          <a:bodyPr vert="eaVert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0912-3B4B-424E-8868-8285F9CC3A21}" type="datetimeFigureOut">
              <a:rPr lang="hr-HR" smtClean="0"/>
              <a:pPr/>
              <a:t>9.2.2026.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D4FB3B8-D1D5-4A2E-B05A-36D48BEF3F6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23060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0912-3B4B-424E-8868-8285F9CC3A21}" type="datetimeFigureOut">
              <a:rPr lang="hr-HR" smtClean="0"/>
              <a:pPr/>
              <a:t>9.2.2026.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FB3B8-D1D5-4A2E-B05A-36D48BEF3F67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410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7430912-3B4B-424E-8868-8285F9CC3A21}" type="datetimeFigureOut">
              <a:rPr lang="hr-HR" smtClean="0"/>
              <a:pPr/>
              <a:t>9.2.2026.</a:t>
            </a:fld>
            <a:endParaRPr lang="hr-H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D4FB3B8-D1D5-4A2E-B05A-36D48BEF3F67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814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072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0912-3B4B-424E-8868-8285F9CC3A21}" type="datetimeFigureOut">
              <a:rPr lang="hr-HR" smtClean="0"/>
              <a:pPr/>
              <a:t>9.2.2026.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FB3B8-D1D5-4A2E-B05A-36D48BEF3F67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867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22438"/>
            <a:ext cx="5386917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386917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0912-3B4B-424E-8868-8285F9CC3A21}" type="datetimeFigureOut">
              <a:rPr lang="hr-HR" smtClean="0"/>
              <a:pPr/>
              <a:t>9.2.2026.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FB3B8-D1D5-4A2E-B05A-36D48BEF3F67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33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0912-3B4B-424E-8868-8285F9CC3A21}" type="datetimeFigureOut">
              <a:rPr lang="hr-HR" smtClean="0"/>
              <a:pPr/>
              <a:t>9.2.2026.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FB3B8-D1D5-4A2E-B05A-36D48BEF3F67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288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3200" y="150919"/>
            <a:ext cx="11775736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0912-3B4B-424E-8868-8285F9CC3A21}" type="datetimeFigureOut">
              <a:rPr lang="hr-HR" smtClean="0"/>
              <a:pPr/>
              <a:t>9.2.2026.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FB3B8-D1D5-4A2E-B05A-36D48BEF3F6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91894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9347200" y="150876"/>
            <a:ext cx="26416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 useBgFill="1">
        <p:nvSpPr>
          <p:cNvPr id="9" name="Rectangle 8"/>
          <p:cNvSpPr/>
          <p:nvPr/>
        </p:nvSpPr>
        <p:spPr>
          <a:xfrm>
            <a:off x="203200" y="152400"/>
            <a:ext cx="89408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0" y="304801"/>
            <a:ext cx="7823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46336" y="2130552"/>
            <a:ext cx="2231136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0912-3B4B-424E-8868-8285F9CC3A21}" type="datetimeFigureOut">
              <a:rPr lang="hr-HR" smtClean="0"/>
              <a:pPr/>
              <a:t>9.2.2026.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D4FB3B8-D1D5-4A2E-B05A-36D48BEF3F67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9546336" y="457200"/>
            <a:ext cx="2234213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8313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 useBgFill="1">
        <p:nvSpPr>
          <p:cNvPr id="9" name="Rectangle 8"/>
          <p:cNvSpPr/>
          <p:nvPr/>
        </p:nvSpPr>
        <p:spPr>
          <a:xfrm>
            <a:off x="9347200" y="150876"/>
            <a:ext cx="26416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3200" y="152400"/>
            <a:ext cx="89408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0400" y="2133600"/>
            <a:ext cx="22352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0912-3B4B-424E-8868-8285F9CC3A21}" type="datetimeFigureOut">
              <a:rPr lang="hr-HR" smtClean="0"/>
              <a:pPr/>
              <a:t>9.2.2026.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FB3B8-D1D5-4A2E-B05A-36D48BEF3F67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550400" y="460248"/>
            <a:ext cx="22352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0234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03200" y="1634971"/>
            <a:ext cx="11775736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203199" y="152401"/>
            <a:ext cx="11752063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55847"/>
            <a:ext cx="11175013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999" y="1719071"/>
            <a:ext cx="11210524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517" y="6356350"/>
            <a:ext cx="2844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37430912-3B4B-424E-8868-8285F9CC3A21}" type="datetimeFigureOut">
              <a:rPr lang="hr-HR" smtClean="0"/>
              <a:pPr/>
              <a:t>9.2.2026.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4000" y="6356350"/>
            <a:ext cx="4470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9573" y="6355080"/>
            <a:ext cx="777288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9D4FB3B8-D1D5-4A2E-B05A-36D48BEF3F6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92449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17EE1CDA-CADB-423B-9A12-277012211F9B}"/>
              </a:ext>
            </a:extLst>
          </p:cNvPr>
          <p:cNvSpPr txBox="1"/>
          <p:nvPr/>
        </p:nvSpPr>
        <p:spPr>
          <a:xfrm>
            <a:off x="684212" y="2265090"/>
            <a:ext cx="60980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3200" b="0" i="1" u="none" strike="noStrike" kern="1200" cap="all" spc="0" normalizeH="0" baseline="0" noProof="0" dirty="0">
                <a:ln>
                  <a:noFill/>
                </a:ln>
                <a:solidFill>
                  <a:srgbClr val="93A299">
                    <a:lumMod val="75000"/>
                  </a:srgbClr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OSNOVNI LOGIČKI SKLOPOVI</a:t>
            </a:r>
            <a:endParaRPr kumimoji="0" lang="hr-H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9FAFC0A3-CA8D-4552-999E-089C50C12D6A}"/>
              </a:ext>
            </a:extLst>
          </p:cNvPr>
          <p:cNvSpPr txBox="1"/>
          <p:nvPr/>
        </p:nvSpPr>
        <p:spPr>
          <a:xfrm>
            <a:off x="684212" y="882590"/>
            <a:ext cx="862960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3600" b="0" i="1" u="none" strike="noStrike" kern="1200" cap="all" spc="0" normalizeH="0" baseline="0" noProof="0" dirty="0">
                <a:ln>
                  <a:noFill/>
                </a:ln>
                <a:solidFill>
                  <a:srgbClr val="93A299">
                    <a:lumMod val="75000"/>
                  </a:srgbClr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Digitalni elektronički sklopovi</a:t>
            </a:r>
            <a:endParaRPr kumimoji="0" lang="hr-HR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Podnaslov 2">
            <a:extLst>
              <a:ext uri="{FF2B5EF4-FFF2-40B4-BE49-F238E27FC236}">
                <a16:creationId xmlns:a16="http://schemas.microsoft.com/office/drawing/2014/main" id="{7C0E50E2-D208-4928-A199-DA36D5BD5FDB}"/>
              </a:ext>
            </a:extLst>
          </p:cNvPr>
          <p:cNvSpPr txBox="1">
            <a:spLocks/>
          </p:cNvSpPr>
          <p:nvPr/>
        </p:nvSpPr>
        <p:spPr>
          <a:xfrm>
            <a:off x="684212" y="4232366"/>
            <a:ext cx="6400800" cy="155883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97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5AE53"/>
              </a:buClr>
              <a:buFont typeface="Arial" panose="020B0604020202020204" pitchFamily="34" charset="0"/>
              <a:buChar char="•"/>
              <a:defRPr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795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8058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1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B54D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0C226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2C3C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Đuro Vinković, </a:t>
            </a:r>
            <a:r>
              <a:rPr kumimoji="0" lang="hr-H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2C3C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dipl.ing.el</a:t>
            </a:r>
            <a:endParaRPr kumimoji="0" lang="hr-HR" sz="2000" b="0" i="0" u="none" strike="noStrike" kern="1200" cap="none" spc="0" normalizeH="0" baseline="0" noProof="0" dirty="0">
              <a:ln>
                <a:noFill/>
              </a:ln>
              <a:solidFill>
                <a:srgbClr val="2C3C43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1430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0C226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hr-HR" sz="2000" b="0" i="0" u="none" strike="noStrike" kern="1200" cap="none" spc="0" normalizeH="0" baseline="0" noProof="0" dirty="0">
              <a:ln>
                <a:noFill/>
              </a:ln>
              <a:solidFill>
                <a:srgbClr val="2C3C43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1430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0C226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2C3C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Industrijsko – obrtnička škola, Slavonski Brod</a:t>
            </a:r>
          </a:p>
        </p:txBody>
      </p:sp>
    </p:spTree>
    <p:extLst>
      <p:ext uri="{BB962C8B-B14F-4D97-AF65-F5344CB8AC3E}">
        <p14:creationId xmlns:p14="http://schemas.microsoft.com/office/powerpoint/2010/main" val="2122123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F778606-E058-40D8-B9E6-5534CCD0CA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6877" y="2644170"/>
            <a:ext cx="835824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sz="24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Naponi na ulazima i izlazima mogu imati vrijednosti unutar područja koje odgovaraju binarnim znamenkama 0 ili 1. Između stanja na ulazima i stanja izlaza postoji određena logička veza, odnosno digitalni sklopovi obavljaju logičke operacije.</a:t>
            </a:r>
          </a:p>
        </p:txBody>
      </p:sp>
    </p:spTree>
    <p:extLst>
      <p:ext uri="{BB962C8B-B14F-4D97-AF65-F5344CB8AC3E}">
        <p14:creationId xmlns:p14="http://schemas.microsoft.com/office/powerpoint/2010/main" val="2053740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49F48813-09E9-4BCD-B093-CA6AC4EDE5FF}"/>
              </a:ext>
            </a:extLst>
          </p:cNvPr>
          <p:cNvSpPr txBox="1"/>
          <p:nvPr/>
        </p:nvSpPr>
        <p:spPr>
          <a:xfrm>
            <a:off x="2018498" y="2452285"/>
            <a:ext cx="815500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Logička svojstva digitalnih sklopova mogu se iskazati tablicama stanja. Tablica stanja je pregledan prikaz svih kombinacija ulaznih binarnih veličina i odgovarajućih stanja na izlazu.</a:t>
            </a: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234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Tablica 16"/>
          <p:cNvGraphicFramePr>
            <a:graphicFrameLocks noGrp="1"/>
          </p:cNvGraphicFramePr>
          <p:nvPr/>
        </p:nvGraphicFramePr>
        <p:xfrm>
          <a:off x="3071665" y="476672"/>
          <a:ext cx="5731381" cy="243840"/>
        </p:xfrm>
        <a:graphic>
          <a:graphicData uri="http://schemas.openxmlformats.org/drawingml/2006/table">
            <a:tbl>
              <a:tblPr/>
              <a:tblGrid>
                <a:gridCol w="9563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6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9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91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</a:rPr>
                        <a:t>Sklop</a:t>
                      </a:r>
                      <a:endParaRPr lang="hr-HR" sz="1200" dirty="0">
                        <a:latin typeface="Times New Roman"/>
                        <a:ea typeface="Times New Roman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</a:rPr>
                        <a:t>Simbol </a:t>
                      </a:r>
                      <a:endParaRPr lang="hr-HR" sz="1200" dirty="0"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hr-HR" sz="1200" b="1">
                          <a:latin typeface="Times New Roman"/>
                          <a:ea typeface="Times New Roman"/>
                        </a:rPr>
                        <a:t>Operacija</a:t>
                      </a:r>
                      <a:endParaRPr lang="hr-HR" sz="1200"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</a:rPr>
                        <a:t>Tablica stanja</a:t>
                      </a:r>
                      <a:endParaRPr lang="hr-HR" sz="1200" dirty="0">
                        <a:latin typeface="Times New Roman"/>
                        <a:ea typeface="Times New Roman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87062" name="Picture 2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00736" y="1481130"/>
            <a:ext cx="1219200" cy="733425"/>
          </a:xfrm>
          <a:prstGeom prst="rect">
            <a:avLst/>
          </a:prstGeom>
          <a:solidFill>
            <a:srgbClr val="FFFFFF"/>
          </a:solidFill>
        </p:spPr>
      </p:pic>
      <p:graphicFrame>
        <p:nvGraphicFramePr>
          <p:cNvPr id="22" name="Tablica 21"/>
          <p:cNvGraphicFramePr>
            <a:graphicFrameLocks noGrp="1"/>
          </p:cNvGraphicFramePr>
          <p:nvPr/>
        </p:nvGraphicFramePr>
        <p:xfrm>
          <a:off x="6960096" y="1214422"/>
          <a:ext cx="1584176" cy="1463040"/>
        </p:xfrm>
        <a:graphic>
          <a:graphicData uri="http://schemas.openxmlformats.org/drawingml/2006/table">
            <a:tbl>
              <a:tblPr/>
              <a:tblGrid>
                <a:gridCol w="364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7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</a:rPr>
                        <a:t>ULAZ</a:t>
                      </a:r>
                      <a:endParaRPr lang="hr-HR" sz="1200" dirty="0">
                        <a:latin typeface="Times New Roman"/>
                        <a:ea typeface="Times New Roman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>
                          <a:latin typeface="Times New Roman"/>
                          <a:ea typeface="Times New Roman"/>
                        </a:rPr>
                        <a:t>IZLAZ</a:t>
                      </a:r>
                      <a:endParaRPr lang="hr-HR" sz="1200"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Times New Roman"/>
                        </a:rPr>
                        <a:t>A</a:t>
                      </a: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Times New Roman"/>
                        </a:rPr>
                        <a:t>B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Times New Roman"/>
                        </a:rPr>
                        <a:t>Y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0736" y="3004066"/>
            <a:ext cx="1219200" cy="121920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5" name="Pravokutnik 4"/>
          <p:cNvSpPr/>
          <p:nvPr/>
        </p:nvSpPr>
        <p:spPr>
          <a:xfrm>
            <a:off x="3223441" y="3429000"/>
            <a:ext cx="5180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hr-HR" b="1" dirty="0">
                <a:solidFill>
                  <a:prstClr val="black"/>
                </a:solidFill>
                <a:latin typeface="Times New Roman"/>
                <a:ea typeface="Times New Roman"/>
              </a:rPr>
              <a:t>ILI</a:t>
            </a:r>
            <a:endParaRPr lang="hr-HR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6" name="Pravokutnik 5"/>
          <p:cNvSpPr/>
          <p:nvPr/>
        </p:nvSpPr>
        <p:spPr>
          <a:xfrm>
            <a:off x="3345268" y="1663175"/>
            <a:ext cx="2744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hr-HR" b="1" dirty="0">
                <a:solidFill>
                  <a:prstClr val="black"/>
                </a:solidFill>
                <a:latin typeface="Times New Roman"/>
                <a:ea typeface="Times New Roman"/>
              </a:rPr>
              <a:t>I</a:t>
            </a:r>
            <a:endParaRPr lang="hr-HR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7" name="Pravokutnik 6"/>
          <p:cNvSpPr/>
          <p:nvPr/>
        </p:nvSpPr>
        <p:spPr>
          <a:xfrm>
            <a:off x="5919985" y="3429000"/>
            <a:ext cx="7120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r-HR" i="1" dirty="0">
                <a:solidFill>
                  <a:prstClr val="black"/>
                </a:solidFill>
                <a:latin typeface="Times New Roman"/>
                <a:ea typeface="Times New Roman"/>
              </a:rPr>
              <a:t>A</a:t>
            </a:r>
            <a:r>
              <a:rPr lang="hr-HR" dirty="0">
                <a:solidFill>
                  <a:prstClr val="black"/>
                </a:solidFill>
                <a:latin typeface="Times New Roman"/>
                <a:ea typeface="Times New Roman"/>
              </a:rPr>
              <a:t> + </a:t>
            </a:r>
            <a:r>
              <a:rPr lang="hr-HR" i="1" dirty="0">
                <a:solidFill>
                  <a:prstClr val="black"/>
                </a:solidFill>
                <a:latin typeface="Times New Roman"/>
                <a:ea typeface="Times New Roman"/>
              </a:rPr>
              <a:t>B</a:t>
            </a:r>
            <a:endParaRPr lang="hr-HR" sz="14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Pravokutnik 7"/>
              <p:cNvSpPr/>
              <p:nvPr/>
            </p:nvSpPr>
            <p:spPr>
              <a:xfrm>
                <a:off x="5934412" y="1662993"/>
                <a:ext cx="64793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hr-HR" i="1" dirty="0">
                    <a:solidFill>
                      <a:prstClr val="black"/>
                    </a:solidFill>
                    <a:latin typeface="Times New Roman"/>
                    <a:ea typeface="Times New Roman"/>
                  </a:rPr>
                  <a:t>A</a:t>
                </a:r>
                <a:r>
                  <a:rPr lang="hr-HR" dirty="0">
                    <a:solidFill>
                      <a:prstClr val="black"/>
                    </a:solidFill>
                    <a:latin typeface="Times New Roman"/>
                    <a:ea typeface="Times New Roman"/>
                  </a:rPr>
                  <a:t> </a:t>
                </a:r>
                <a14:m>
                  <m:oMath xmlns:m="http://schemas.openxmlformats.org/officeDocument/2006/math">
                    <m:r>
                      <a:rPr lang="hr-HR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hr-HR" dirty="0">
                    <a:solidFill>
                      <a:prstClr val="black"/>
                    </a:solidFill>
                    <a:latin typeface="Times New Roman"/>
                    <a:ea typeface="Times New Roman"/>
                  </a:rPr>
                  <a:t> </a:t>
                </a:r>
                <a:r>
                  <a:rPr lang="hr-HR" i="1" dirty="0">
                    <a:solidFill>
                      <a:prstClr val="black"/>
                    </a:solidFill>
                    <a:latin typeface="Times New Roman"/>
                    <a:ea typeface="Times New Roman"/>
                  </a:rPr>
                  <a:t>B</a:t>
                </a:r>
                <a:endParaRPr lang="hr-HR" sz="1400" dirty="0">
                  <a:solidFill>
                    <a:prstClr val="black"/>
                  </a:solidFill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8" name="Pravokutnik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4412" y="1662993"/>
                <a:ext cx="647934" cy="369332"/>
              </a:xfrm>
              <a:prstGeom prst="rect">
                <a:avLst/>
              </a:prstGeom>
              <a:blipFill>
                <a:blip r:embed="rId4"/>
                <a:stretch>
                  <a:fillRect l="-7477" t="-10000" r="-7477" b="-26667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Tablica 8"/>
          <p:cNvGraphicFramePr>
            <a:graphicFrameLocks noGrp="1"/>
          </p:cNvGraphicFramePr>
          <p:nvPr/>
        </p:nvGraphicFramePr>
        <p:xfrm>
          <a:off x="6960096" y="3004066"/>
          <a:ext cx="1584176" cy="1463040"/>
        </p:xfrm>
        <a:graphic>
          <a:graphicData uri="http://schemas.openxmlformats.org/drawingml/2006/table">
            <a:tbl>
              <a:tblPr/>
              <a:tblGrid>
                <a:gridCol w="360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>
                          <a:effectLst/>
                          <a:latin typeface="Times New Roman"/>
                          <a:ea typeface="Times New Roman"/>
                        </a:rPr>
                        <a:t>ULAZ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>
                          <a:effectLst/>
                          <a:latin typeface="Times New Roman"/>
                          <a:ea typeface="Times New Roman"/>
                        </a:rPr>
                        <a:t>IZLAZ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A</a:t>
                      </a: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B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Y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0736" y="5222528"/>
            <a:ext cx="1219200" cy="733425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3" name="Pravokutnik 12"/>
          <p:cNvSpPr/>
          <p:nvPr/>
        </p:nvSpPr>
        <p:spPr>
          <a:xfrm>
            <a:off x="3241415" y="5404574"/>
            <a:ext cx="505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hr-HR" b="1" dirty="0">
                <a:solidFill>
                  <a:prstClr val="black"/>
                </a:solidFill>
                <a:latin typeface="Times New Roman"/>
                <a:ea typeface="Times New Roman"/>
              </a:rPr>
              <a:t>NE</a:t>
            </a:r>
            <a:endParaRPr lang="hr-HR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graphicFrame>
        <p:nvGraphicFramePr>
          <p:cNvPr id="14" name="Tablica 13"/>
          <p:cNvGraphicFramePr>
            <a:graphicFrameLocks noGrp="1"/>
          </p:cNvGraphicFramePr>
          <p:nvPr/>
        </p:nvGraphicFramePr>
        <p:xfrm>
          <a:off x="6960096" y="5101560"/>
          <a:ext cx="1512168" cy="975360"/>
        </p:xfrm>
        <a:graphic>
          <a:graphicData uri="http://schemas.openxmlformats.org/drawingml/2006/table">
            <a:tbl>
              <a:tblPr/>
              <a:tblGrid>
                <a:gridCol w="713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9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>
                          <a:effectLst/>
                          <a:latin typeface="Times New Roman"/>
                          <a:ea typeface="Times New Roman"/>
                        </a:rPr>
                        <a:t>ULAZ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>
                          <a:effectLst/>
                          <a:latin typeface="Times New Roman"/>
                          <a:ea typeface="Times New Roman"/>
                        </a:rPr>
                        <a:t>IZLAZ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A</a:t>
                      </a: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Y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4255" y="5404580"/>
            <a:ext cx="285750" cy="3238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Ravni poveznik 10"/>
          <p:cNvCxnSpPr/>
          <p:nvPr/>
        </p:nvCxnSpPr>
        <p:spPr>
          <a:xfrm>
            <a:off x="4019752" y="720512"/>
            <a:ext cx="10406" cy="55888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ni poveznik 17"/>
          <p:cNvCxnSpPr/>
          <p:nvPr/>
        </p:nvCxnSpPr>
        <p:spPr>
          <a:xfrm>
            <a:off x="5735960" y="720512"/>
            <a:ext cx="0" cy="55888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ni poveznik 19"/>
          <p:cNvCxnSpPr/>
          <p:nvPr/>
        </p:nvCxnSpPr>
        <p:spPr>
          <a:xfrm>
            <a:off x="6888088" y="720512"/>
            <a:ext cx="0" cy="55888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70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7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7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776" y="1255416"/>
            <a:ext cx="1219200" cy="733425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984" y="1493737"/>
            <a:ext cx="450056" cy="170021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4" name="Pravokutnik 3"/>
          <p:cNvSpPr/>
          <p:nvPr/>
        </p:nvSpPr>
        <p:spPr>
          <a:xfrm>
            <a:off x="2999656" y="1403484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hr-HR" b="1" dirty="0">
                <a:solidFill>
                  <a:prstClr val="black"/>
                </a:solidFill>
                <a:latin typeface="Times New Roman"/>
                <a:ea typeface="Times New Roman"/>
              </a:rPr>
              <a:t>NI</a:t>
            </a:r>
            <a:endParaRPr lang="hr-HR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graphicFrame>
        <p:nvGraphicFramePr>
          <p:cNvPr id="5" name="Tablica 4"/>
          <p:cNvGraphicFramePr>
            <a:graphicFrameLocks noGrp="1"/>
          </p:cNvGraphicFramePr>
          <p:nvPr/>
        </p:nvGraphicFramePr>
        <p:xfrm>
          <a:off x="6888089" y="980728"/>
          <a:ext cx="1656183" cy="1463040"/>
        </p:xfrm>
        <a:graphic>
          <a:graphicData uri="http://schemas.openxmlformats.org/drawingml/2006/table">
            <a:tbl>
              <a:tblPr/>
              <a:tblGrid>
                <a:gridCol w="552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31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09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>
                          <a:effectLst/>
                          <a:latin typeface="Times New Roman"/>
                          <a:ea typeface="Times New Roman"/>
                        </a:rPr>
                        <a:t>ULAZ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>
                          <a:effectLst/>
                          <a:latin typeface="Times New Roman"/>
                          <a:ea typeface="Times New Roman"/>
                        </a:rPr>
                        <a:t>IZLAZ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A</a:t>
                      </a: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B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Y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8" name="Tablica 7"/>
          <p:cNvGraphicFramePr>
            <a:graphicFrameLocks noGrp="1"/>
          </p:cNvGraphicFramePr>
          <p:nvPr/>
        </p:nvGraphicFramePr>
        <p:xfrm>
          <a:off x="2783633" y="476672"/>
          <a:ext cx="6019412" cy="243840"/>
        </p:xfrm>
        <a:graphic>
          <a:graphicData uri="http://schemas.openxmlformats.org/drawingml/2006/table">
            <a:tbl>
              <a:tblPr/>
              <a:tblGrid>
                <a:gridCol w="10044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3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7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45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</a:rPr>
                        <a:t>Sklop</a:t>
                      </a:r>
                      <a:endParaRPr lang="hr-HR" sz="1200" dirty="0">
                        <a:latin typeface="Times New Roman"/>
                        <a:ea typeface="Times New Roman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</a:rPr>
                        <a:t>Simbol </a:t>
                      </a:r>
                      <a:endParaRPr lang="hr-HR" sz="1200" dirty="0"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hr-HR" sz="1200" b="1">
                          <a:latin typeface="Times New Roman"/>
                          <a:ea typeface="Times New Roman"/>
                        </a:rPr>
                        <a:t>Operacija</a:t>
                      </a:r>
                      <a:endParaRPr lang="hr-HR" sz="1200"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</a:rPr>
                        <a:t>Tablica stanja</a:t>
                      </a:r>
                      <a:endParaRPr lang="hr-HR" sz="1200" dirty="0">
                        <a:latin typeface="Times New Roman"/>
                        <a:ea typeface="Times New Roman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776" y="3132449"/>
            <a:ext cx="1219200" cy="733425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9977" y="3384423"/>
            <a:ext cx="594071" cy="205225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9" name="Pravokutnik 8"/>
          <p:cNvSpPr/>
          <p:nvPr/>
        </p:nvSpPr>
        <p:spPr>
          <a:xfrm>
            <a:off x="2855641" y="3251200"/>
            <a:ext cx="6848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hr-HR" b="1" dirty="0">
                <a:solidFill>
                  <a:prstClr val="black"/>
                </a:solidFill>
                <a:latin typeface="Times New Roman"/>
                <a:ea typeface="Times New Roman"/>
              </a:rPr>
              <a:t>NILI</a:t>
            </a:r>
            <a:endParaRPr lang="hr-HR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graphicFrame>
        <p:nvGraphicFramePr>
          <p:cNvPr id="10" name="Tablica 9"/>
          <p:cNvGraphicFramePr>
            <a:graphicFrameLocks noGrp="1"/>
          </p:cNvGraphicFramePr>
          <p:nvPr/>
        </p:nvGraphicFramePr>
        <p:xfrm>
          <a:off x="6910908" y="2942714"/>
          <a:ext cx="1633364" cy="1463040"/>
        </p:xfrm>
        <a:graphic>
          <a:graphicData uri="http://schemas.openxmlformats.org/drawingml/2006/table">
            <a:tbl>
              <a:tblPr/>
              <a:tblGrid>
                <a:gridCol w="5532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>
                          <a:effectLst/>
                          <a:latin typeface="Times New Roman"/>
                          <a:ea typeface="Times New Roman"/>
                        </a:rPr>
                        <a:t>ULAZ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>
                          <a:effectLst/>
                          <a:latin typeface="Times New Roman"/>
                          <a:ea typeface="Times New Roman"/>
                        </a:rPr>
                        <a:t>IZLAZ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A</a:t>
                      </a: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B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Y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3" name="Ravni poveznik 2"/>
          <p:cNvCxnSpPr/>
          <p:nvPr/>
        </p:nvCxnSpPr>
        <p:spPr>
          <a:xfrm>
            <a:off x="3791744" y="720512"/>
            <a:ext cx="0" cy="40766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ni poveznik 6"/>
          <p:cNvCxnSpPr/>
          <p:nvPr/>
        </p:nvCxnSpPr>
        <p:spPr>
          <a:xfrm>
            <a:off x="5591944" y="720512"/>
            <a:ext cx="0" cy="40766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11"/>
          <p:cNvCxnSpPr/>
          <p:nvPr/>
        </p:nvCxnSpPr>
        <p:spPr>
          <a:xfrm>
            <a:off x="6816080" y="720512"/>
            <a:ext cx="0" cy="40766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3019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379795" y="1875153"/>
            <a:ext cx="9265746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hr-H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Primjer uređaja koji se služi navedenim sklopovima je </a:t>
            </a:r>
            <a:r>
              <a:rPr lang="hr-H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samoposlužni</a:t>
            </a:r>
            <a:r>
              <a:rPr lang="hr-H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uređaj za kavu s kojim se svakodnevno susrećemo. Da bi takav uređaj korisniku poslužio kavu potrebno je ispuniti dva uvjeta: </a:t>
            </a:r>
          </a:p>
          <a:p>
            <a:pPr algn="just">
              <a:spcAft>
                <a:spcPts val="600"/>
              </a:spcAft>
            </a:pPr>
            <a:r>
              <a:rPr lang="pl-PL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Ubačena je dovoljna količina novca </a:t>
            </a:r>
          </a:p>
          <a:p>
            <a:pPr algn="just">
              <a:spcAft>
                <a:spcPts val="600"/>
              </a:spcAft>
            </a:pPr>
            <a:r>
              <a:rPr lang="pl-PL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Pritisnuta je tipka za odabir napitka </a:t>
            </a:r>
          </a:p>
          <a:p>
            <a:pPr algn="just">
              <a:spcAft>
                <a:spcPts val="600"/>
              </a:spcAft>
            </a:pPr>
            <a:r>
              <a:rPr lang="hr-H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 u slučaju da su oba uvjeta ispunjena izlaz iz aparata bit će napitak.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6D4B85D8-B722-439F-A5CE-A24CE8F00835}"/>
              </a:ext>
            </a:extLst>
          </p:cNvPr>
          <p:cNvSpPr txBox="1"/>
          <p:nvPr/>
        </p:nvSpPr>
        <p:spPr>
          <a:xfrm>
            <a:off x="1379795" y="4965917"/>
            <a:ext cx="92657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hr-HR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Postavlja se pitanje. Koji logički sklop zadovoljava prethodno rečenom ? </a:t>
            </a:r>
          </a:p>
        </p:txBody>
      </p:sp>
    </p:spTree>
    <p:extLst>
      <p:ext uri="{BB962C8B-B14F-4D97-AF65-F5344CB8AC3E}">
        <p14:creationId xmlns:p14="http://schemas.microsoft.com/office/powerpoint/2010/main" val="1608828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>
            <a:extLst>
              <a:ext uri="{FF2B5EF4-FFF2-40B4-BE49-F238E27FC236}">
                <a16:creationId xmlns:a16="http://schemas.microsoft.com/office/drawing/2014/main" id="{0652D666-F218-4F71-BBD6-DAF210C1CFD0}"/>
              </a:ext>
            </a:extLst>
          </p:cNvPr>
          <p:cNvSpPr/>
          <p:nvPr/>
        </p:nvSpPr>
        <p:spPr>
          <a:xfrm>
            <a:off x="1447172" y="2136338"/>
            <a:ext cx="8064896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  <a:spcAft>
                <a:spcPts val="1200"/>
              </a:spcAft>
            </a:pPr>
            <a:r>
              <a:rPr lang="hr-H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 - sklop može se koristiti u svim situacijama kada se mora izvršiti radnja pojavom jednoga ili više događaja. </a:t>
            </a:r>
          </a:p>
          <a:p>
            <a:pPr algn="just">
              <a:lnSpc>
                <a:spcPct val="114000"/>
              </a:lnSpc>
              <a:spcAft>
                <a:spcPts val="1200"/>
              </a:spcAft>
            </a:pPr>
            <a:r>
              <a:rPr lang="hr-H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Primjerice kada u proizvodnom pogonu prelazak postavljenoga ograničenja jednoga ili više parametara treba rezultirati radnjom koja će zaštititi pogon. Npr. pregrijavanje stroja trebalo bi rezultirati njegovim isključenjem. </a:t>
            </a:r>
            <a:endParaRPr lang="hr-H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682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97279" y="670336"/>
            <a:ext cx="873973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Primjer: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r-HR" sz="2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Potrebno je nacrtati oblik napona na izlazu </a:t>
            </a:r>
            <a:r>
              <a:rPr lang="hr-HR" sz="2400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hr-HR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uz prikazanu pobudu.</a:t>
            </a:r>
            <a:endParaRPr lang="hr-H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1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>
              <a:solidFill>
                <a:prstClr val="black"/>
              </a:solidFill>
              <a:latin typeface="Franklin Gothic Medium"/>
            </a:endParaRP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4787976"/>
              </p:ext>
            </p:extLst>
          </p:nvPr>
        </p:nvGraphicFramePr>
        <p:xfrm>
          <a:off x="1221551" y="2272967"/>
          <a:ext cx="9098439" cy="2202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Picture" r:id="rId3" imgW="4149852" imgH="923544" progId="Word.Picture.8">
                  <p:embed/>
                </p:oleObj>
              </mc:Choice>
              <mc:Fallback>
                <p:oleObj name="Picture" r:id="rId3" imgW="4149852" imgH="923544" progId="Word.Picture.8">
                  <p:embed/>
                  <p:pic>
                    <p:nvPicPr>
                      <p:cNvPr id="5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1551" y="2272967"/>
                        <a:ext cx="9098439" cy="22027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568100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ešetka">
  <a:themeElements>
    <a:clrScheme name="Rešetka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Rešetka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Rešetka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315</Words>
  <Application>Microsoft Office PowerPoint</Application>
  <PresentationFormat>Široki zaslon</PresentationFormat>
  <Paragraphs>108</Paragraphs>
  <Slides>8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8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8" baseType="lpstr">
      <vt:lpstr>Arial</vt:lpstr>
      <vt:lpstr>Book Antiqua</vt:lpstr>
      <vt:lpstr>Cambria Math</vt:lpstr>
      <vt:lpstr>Franklin Gothic Medium</vt:lpstr>
      <vt:lpstr>Times New Roman</vt:lpstr>
      <vt:lpstr>Trebuchet MS</vt:lpstr>
      <vt:lpstr>Wingdings</vt:lpstr>
      <vt:lpstr>Wingdings 2</vt:lpstr>
      <vt:lpstr>Rešetka</vt:lpstr>
      <vt:lpstr>Picture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Đuro Vinković</dc:creator>
  <cp:lastModifiedBy>Đuro Vinković</cp:lastModifiedBy>
  <cp:revision>5</cp:revision>
  <dcterms:created xsi:type="dcterms:W3CDTF">2026-02-08T20:09:28Z</dcterms:created>
  <dcterms:modified xsi:type="dcterms:W3CDTF">2026-02-09T20:51:06Z</dcterms:modified>
</cp:coreProperties>
</file>