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1" r:id="rId2"/>
  </p:sldMasterIdLst>
  <p:notesMasterIdLst>
    <p:notesMasterId r:id="rId19"/>
  </p:notesMasterIdLst>
  <p:sldIdLst>
    <p:sldId id="602" r:id="rId3"/>
    <p:sldId id="603" r:id="rId4"/>
    <p:sldId id="600" r:id="rId5"/>
    <p:sldId id="607" r:id="rId6"/>
    <p:sldId id="274" r:id="rId7"/>
    <p:sldId id="290" r:id="rId8"/>
    <p:sldId id="426" r:id="rId9"/>
    <p:sldId id="605" r:id="rId10"/>
    <p:sldId id="429" r:id="rId11"/>
    <p:sldId id="430" r:id="rId12"/>
    <p:sldId id="563" r:id="rId13"/>
    <p:sldId id="427" r:id="rId14"/>
    <p:sldId id="431" r:id="rId15"/>
    <p:sldId id="608" r:id="rId16"/>
    <p:sldId id="337" r:id="rId17"/>
    <p:sldId id="561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1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3DD35-A343-41CE-8C17-2EACB7BB8D74}" type="datetimeFigureOut">
              <a:rPr lang="hr-HR" smtClean="0"/>
              <a:t>8.2.2026.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CC22-C108-4296-9C1D-90A2E28ED6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297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zervirano mjesto slike slajda 1">
            <a:extLst>
              <a:ext uri="{FF2B5EF4-FFF2-40B4-BE49-F238E27FC236}">
                <a16:creationId xmlns:a16="http://schemas.microsoft.com/office/drawing/2014/main" id="{D8BCF850-22DD-491F-AFB5-62B0487B11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Rezervirano mjesto bilježaka 2">
            <a:extLst>
              <a:ext uri="{FF2B5EF4-FFF2-40B4-BE49-F238E27FC236}">
                <a16:creationId xmlns:a16="http://schemas.microsoft.com/office/drawing/2014/main" id="{187495A1-9EE0-4579-9902-965DAA98F0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118788" name="Rezervirano mjesto broja slajda 3">
            <a:extLst>
              <a:ext uri="{FF2B5EF4-FFF2-40B4-BE49-F238E27FC236}">
                <a16:creationId xmlns:a16="http://schemas.microsoft.com/office/drawing/2014/main" id="{1DD99171-FE44-4857-BD87-BD07E42124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3DC5E4-CCF0-4556-805B-A715169F550C}" type="slidenum">
              <a:rPr kumimoji="0" lang="hr-HR" altLang="sr-Latn-R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4B990A-8FD1-4EF1-B52A-A90D1DA432C5}" type="datetimeFigureOut">
              <a:rPr lang="hr-HR" smtClean="0"/>
              <a:pPr>
                <a:defRPr/>
              </a:pPr>
              <a:t>8.2.2026.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2048-8D75-45B0-8E9B-860DBD586906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15452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E54C3-892E-4670-8BCE-7C6E8B656A42}" type="datetimeFigureOut">
              <a:rPr lang="hr-HR" smtClean="0"/>
              <a:pPr>
                <a:defRPr/>
              </a:pPr>
              <a:t>8.2.2026.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4CB3-8BB0-4A43-B8A0-7A7619941D32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13519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E54C3-892E-4670-8BCE-7C6E8B656A42}" type="datetimeFigureOut">
              <a:rPr lang="hr-HR" smtClean="0"/>
              <a:pPr>
                <a:defRPr/>
              </a:pPr>
              <a:t>8.2.2026.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4CB3-8BB0-4A43-B8A0-7A7619941D32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0124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E54C3-892E-4670-8BCE-7C6E8B656A42}" type="datetimeFigureOut">
              <a:rPr lang="hr-HR" smtClean="0"/>
              <a:pPr>
                <a:defRPr/>
              </a:pPr>
              <a:t>8.2.2026.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4CB3-8BB0-4A43-B8A0-7A7619941D32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70735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E54C3-892E-4670-8BCE-7C6E8B656A42}" type="datetimeFigureOut">
              <a:rPr lang="hr-HR" smtClean="0"/>
              <a:pPr>
                <a:defRPr/>
              </a:pPr>
              <a:t>8.2.2026.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4CB3-8BB0-4A43-B8A0-7A7619941D32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214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E54C3-892E-4670-8BCE-7C6E8B656A42}" type="datetimeFigureOut">
              <a:rPr lang="hr-HR" smtClean="0"/>
              <a:pPr>
                <a:defRPr/>
              </a:pPr>
              <a:t>8.2.2026.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4CB3-8BB0-4A43-B8A0-7A7619941D32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34824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98FF37-0A8A-49B4-82B0-63834CB4BDBF}" type="datetimeFigureOut">
              <a:rPr lang="hr-HR" smtClean="0"/>
              <a:pPr>
                <a:defRPr/>
              </a:pPr>
              <a:t>8.2.2026.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C706A-8726-4F6E-AF41-3E6A7EAF1092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13866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6D8C68-A6D3-40DD-9610-3F2BBCC5833B}" type="datetimeFigureOut">
              <a:rPr lang="hr-HR" smtClean="0"/>
              <a:pPr>
                <a:defRPr/>
              </a:pPr>
              <a:t>8.2.2026.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05E9-8C97-46FD-89A7-59415201B0EB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87547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BE19-D0B6-44E7-837B-20755072A3E0}" type="datetimeFigureOut">
              <a:rPr lang="sr-Latn-CS" smtClean="0">
                <a:solidFill>
                  <a:srgbClr val="5A6378">
                    <a:tint val="60000"/>
                    <a:satMod val="155000"/>
                  </a:srgbClr>
                </a:solidFill>
              </a:rPr>
              <a:pPr/>
              <a:t>8.2.2026.</a:t>
            </a:fld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844FE-7A68-4054-BFB7-3B843F03FF09}" type="slidenum">
              <a:rPr lang="hr-HR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hr-HR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38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BE19-D0B6-44E7-837B-20755072A3E0}" type="datetimeFigureOut">
              <a:rPr lang="sr-Latn-CS" smtClean="0">
                <a:solidFill>
                  <a:srgbClr val="5A6378">
                    <a:tint val="60000"/>
                    <a:satMod val="155000"/>
                  </a:srgbClr>
                </a:solidFill>
              </a:rPr>
              <a:pPr/>
              <a:t>8.2.2026.</a:t>
            </a:fld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844FE-7A68-4054-BFB7-3B843F03FF09}" type="slidenum">
              <a:rPr lang="hr-HR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hr-HR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54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BE19-D0B6-44E7-837B-20755072A3E0}" type="datetimeFigureOut">
              <a:rPr lang="sr-Latn-CS" smtClean="0">
                <a:solidFill>
                  <a:srgbClr val="5A6378">
                    <a:tint val="60000"/>
                    <a:satMod val="155000"/>
                  </a:srgbClr>
                </a:solidFill>
              </a:rPr>
              <a:pPr/>
              <a:t>8.2.2026.</a:t>
            </a:fld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844FE-7A68-4054-BFB7-3B843F03FF09}" type="slidenum">
              <a:rPr lang="hr-HR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hr-HR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80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245BE4-8F38-45F2-B116-25EF88A0AB62}" type="datetimeFigureOut">
              <a:rPr lang="hr-HR" smtClean="0"/>
              <a:pPr>
                <a:defRPr/>
              </a:pPr>
              <a:t>8.2.2026.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BB78B-8EFF-4801-ADFD-2C2F66890C77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74189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BE19-D0B6-44E7-837B-20755072A3E0}" type="datetimeFigureOut">
              <a:rPr lang="sr-Latn-CS" smtClean="0">
                <a:solidFill>
                  <a:srgbClr val="5A6378">
                    <a:tint val="60000"/>
                    <a:satMod val="155000"/>
                  </a:srgbClr>
                </a:solidFill>
              </a:rPr>
              <a:pPr/>
              <a:t>8.2.2026.</a:t>
            </a:fld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844FE-7A68-4054-BFB7-3B843F03FF09}" type="slidenum">
              <a:rPr lang="hr-HR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hr-HR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02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BE19-D0B6-44E7-837B-20755072A3E0}" type="datetimeFigureOut">
              <a:rPr lang="sr-Latn-CS" smtClean="0">
                <a:solidFill>
                  <a:srgbClr val="5A6378">
                    <a:tint val="60000"/>
                    <a:satMod val="155000"/>
                  </a:srgbClr>
                </a:solidFill>
              </a:rPr>
              <a:pPr/>
              <a:t>8.2.2026.</a:t>
            </a:fld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844FE-7A68-4054-BFB7-3B843F03FF09}" type="slidenum">
              <a:rPr lang="hr-HR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hr-HR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70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BE19-D0B6-44E7-837B-20755072A3E0}" type="datetimeFigureOut">
              <a:rPr lang="sr-Latn-CS" smtClean="0">
                <a:solidFill>
                  <a:srgbClr val="5A6378">
                    <a:tint val="60000"/>
                    <a:satMod val="155000"/>
                  </a:srgbClr>
                </a:solidFill>
              </a:rPr>
              <a:pPr/>
              <a:t>8.2.2026.</a:t>
            </a:fld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844FE-7A68-4054-BFB7-3B843F03FF09}" type="slidenum">
              <a:rPr lang="hr-HR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hr-HR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50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BE19-D0B6-44E7-837B-20755072A3E0}" type="datetimeFigureOut">
              <a:rPr lang="sr-Latn-CS" smtClean="0">
                <a:solidFill>
                  <a:srgbClr val="5A6378">
                    <a:tint val="60000"/>
                    <a:satMod val="155000"/>
                  </a:srgbClr>
                </a:solidFill>
              </a:rPr>
              <a:pPr/>
              <a:t>8.2.2026.</a:t>
            </a:fld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844FE-7A68-4054-BFB7-3B843F03FF09}" type="slidenum">
              <a:rPr lang="hr-HR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hr-HR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219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BE19-D0B6-44E7-837B-20755072A3E0}" type="datetimeFigureOut">
              <a:rPr lang="sr-Latn-CS" smtClean="0">
                <a:solidFill>
                  <a:srgbClr val="5A6378">
                    <a:tint val="60000"/>
                    <a:satMod val="155000"/>
                  </a:srgbClr>
                </a:solidFill>
              </a:rPr>
              <a:pPr/>
              <a:t>8.2.2026.</a:t>
            </a:fld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844FE-7A68-4054-BFB7-3B843F03FF09}" type="slidenum">
              <a:rPr lang="hr-HR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hr-HR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581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BE19-D0B6-44E7-837B-20755072A3E0}" type="datetimeFigureOut">
              <a:rPr lang="sr-Latn-CS" smtClean="0">
                <a:solidFill>
                  <a:srgbClr val="5A6378">
                    <a:tint val="60000"/>
                    <a:satMod val="155000"/>
                  </a:srgbClr>
                </a:solidFill>
              </a:rPr>
              <a:pPr/>
              <a:t>8.2.2026.</a:t>
            </a:fld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844FE-7A68-4054-BFB7-3B843F03FF09}" type="slidenum">
              <a:rPr lang="hr-HR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hr-HR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25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BE19-D0B6-44E7-837B-20755072A3E0}" type="datetimeFigureOut">
              <a:rPr lang="sr-Latn-CS" smtClean="0">
                <a:solidFill>
                  <a:srgbClr val="5A6378">
                    <a:tint val="60000"/>
                    <a:satMod val="155000"/>
                  </a:srgbClr>
                </a:solidFill>
              </a:rPr>
              <a:pPr/>
              <a:t>8.2.2026.</a:t>
            </a:fld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844FE-7A68-4054-BFB7-3B843F03FF09}" type="slidenum">
              <a:rPr lang="hr-HR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hr-HR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08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BE19-D0B6-44E7-837B-20755072A3E0}" type="datetimeFigureOut">
              <a:rPr lang="sr-Latn-CS" smtClean="0">
                <a:solidFill>
                  <a:srgbClr val="5A6378">
                    <a:tint val="60000"/>
                    <a:satMod val="155000"/>
                  </a:srgbClr>
                </a:solidFill>
              </a:rPr>
              <a:pPr/>
              <a:t>8.2.2026.</a:t>
            </a:fld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844FE-7A68-4054-BFB7-3B843F03FF09}" type="slidenum">
              <a:rPr lang="hr-HR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hr-HR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288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BE19-D0B6-44E7-837B-20755072A3E0}" type="datetimeFigureOut">
              <a:rPr lang="sr-Latn-CS" smtClean="0">
                <a:solidFill>
                  <a:srgbClr val="5A6378">
                    <a:tint val="60000"/>
                    <a:satMod val="155000"/>
                  </a:srgbClr>
                </a:solidFill>
              </a:rPr>
              <a:pPr/>
              <a:t>8.2.2026.</a:t>
            </a:fld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844FE-7A68-4054-BFB7-3B843F03FF09}" type="slidenum">
              <a:rPr lang="hr-HR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hr-HR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29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BE19-D0B6-44E7-837B-20755072A3E0}" type="datetimeFigureOut">
              <a:rPr lang="sr-Latn-CS" smtClean="0">
                <a:solidFill>
                  <a:srgbClr val="5A6378">
                    <a:tint val="60000"/>
                    <a:satMod val="155000"/>
                  </a:srgbClr>
                </a:solidFill>
              </a:rPr>
              <a:pPr/>
              <a:t>8.2.2026.</a:t>
            </a:fld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844FE-7A68-4054-BFB7-3B843F03FF09}" type="slidenum">
              <a:rPr lang="hr-HR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hr-HR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248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E54C3-892E-4670-8BCE-7C6E8B656A42}" type="datetimeFigureOut">
              <a:rPr lang="hr-HR" smtClean="0"/>
              <a:pPr>
                <a:defRPr/>
              </a:pPr>
              <a:t>8.2.2026.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4CB3-8BB0-4A43-B8A0-7A7619941D32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60391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BE19-D0B6-44E7-837B-20755072A3E0}" type="datetimeFigureOut">
              <a:rPr lang="sr-Latn-CS" smtClean="0">
                <a:solidFill>
                  <a:srgbClr val="5A6378">
                    <a:tint val="60000"/>
                    <a:satMod val="155000"/>
                  </a:srgbClr>
                </a:solidFill>
              </a:rPr>
              <a:pPr/>
              <a:t>8.2.2026.</a:t>
            </a:fld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844FE-7A68-4054-BFB7-3B843F03FF09}" type="slidenum">
              <a:rPr lang="hr-HR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hr-HR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67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BE19-D0B6-44E7-837B-20755072A3E0}" type="datetimeFigureOut">
              <a:rPr lang="sr-Latn-CS" smtClean="0">
                <a:solidFill>
                  <a:srgbClr val="5A6378">
                    <a:tint val="60000"/>
                    <a:satMod val="155000"/>
                  </a:srgbClr>
                </a:solidFill>
              </a:rPr>
              <a:pPr/>
              <a:t>8.2.2026.</a:t>
            </a:fld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844FE-7A68-4054-BFB7-3B843F03FF09}" type="slidenum">
              <a:rPr lang="hr-HR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hr-HR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42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BE19-D0B6-44E7-837B-20755072A3E0}" type="datetimeFigureOut">
              <a:rPr lang="sr-Latn-CS" smtClean="0">
                <a:solidFill>
                  <a:srgbClr val="5A6378">
                    <a:tint val="60000"/>
                    <a:satMod val="155000"/>
                  </a:srgbClr>
                </a:solidFill>
              </a:rPr>
              <a:pPr/>
              <a:t>8.2.2026.</a:t>
            </a:fld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844FE-7A68-4054-BFB7-3B843F03FF09}" type="slidenum">
              <a:rPr lang="hr-HR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hr-HR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5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08F196-C0F4-4494-88CC-A7ECA25723C9}" type="datetimeFigureOut">
              <a:rPr lang="hr-HR" smtClean="0"/>
              <a:pPr>
                <a:defRPr/>
              </a:pPr>
              <a:t>8.2.2026.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B315-3320-42F6-9DF5-90BD362CCF27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9186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A0C755-35FA-4D8F-8FAD-DC12685C48D8}" type="datetimeFigureOut">
              <a:rPr lang="hr-HR" smtClean="0"/>
              <a:pPr>
                <a:defRPr/>
              </a:pPr>
              <a:t>8.2.2026.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65343-87E0-4786-9E4B-A87B4238F7B8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0211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3C4A75-0575-4D40-BB97-B3E6DD7FDDFF}" type="datetimeFigureOut">
              <a:rPr lang="hr-HR" smtClean="0"/>
              <a:pPr>
                <a:defRPr/>
              </a:pPr>
              <a:t>8.2.2026.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FC71-7F90-40EF-A603-E2645097146B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16852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7FBE7C-7A60-482A-A2A9-5B2F74C572C5}" type="datetimeFigureOut">
              <a:rPr lang="hr-HR" smtClean="0"/>
              <a:pPr>
                <a:defRPr/>
              </a:pPr>
              <a:t>8.2.2026.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4AC6D-8C01-4C8A-A5D4-FACA9F1F1F81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5855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D9E18D-7509-435F-BBD7-95FD3E24A8FB}" type="datetimeFigureOut">
              <a:rPr lang="hr-HR" smtClean="0"/>
              <a:pPr>
                <a:defRPr/>
              </a:pPr>
              <a:t>8.2.2026.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E2370-FF1E-45EF-9FB0-93B05DD0DD32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8751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C9E87-DEB4-4EF9-8173-9B0791D3D3CF}" type="datetimeFigureOut">
              <a:rPr lang="hr-HR" smtClean="0"/>
              <a:pPr>
                <a:defRPr/>
              </a:pPr>
              <a:t>8.2.2026.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D6C9-DDF7-4A16-8062-5A94D295C8CA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763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1E54C3-892E-4670-8BCE-7C6E8B656A42}" type="datetimeFigureOut">
              <a:rPr lang="hr-HR" smtClean="0"/>
              <a:pPr>
                <a:defRPr/>
              </a:pPr>
              <a:t>8.2.2026.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A84CB3-8BB0-4A43-B8A0-7A7619941D32}" type="slidenum">
              <a:rPr lang="hr-HR" altLang="sr-Latn-RS" smtClean="0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4277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1BE19-D0B6-44E7-837B-20755072A3E0}" type="datetimeFigureOut">
              <a:rPr lang="sr-Latn-CS" smtClean="0">
                <a:solidFill>
                  <a:srgbClr val="5A6378">
                    <a:tint val="60000"/>
                    <a:satMod val="155000"/>
                  </a:srgbClr>
                </a:solidFill>
              </a:rPr>
              <a:pPr/>
              <a:t>8.2.2026.</a:t>
            </a:fld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srgbClr val="5A6378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19844FE-7A68-4054-BFB7-3B843F03FF09}" type="slidenum">
              <a:rPr lang="hr-HR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hr-HR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90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17EE1CDA-CADB-423B-9A12-277012211F9B}"/>
              </a:ext>
            </a:extLst>
          </p:cNvPr>
          <p:cNvSpPr txBox="1"/>
          <p:nvPr/>
        </p:nvSpPr>
        <p:spPr>
          <a:xfrm>
            <a:off x="684212" y="2265090"/>
            <a:ext cx="6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r-HR" sz="3200" b="0" i="1" u="none" strike="noStrike" kern="1200" cap="all" spc="0" normalizeH="0" baseline="0" noProof="0" dirty="0">
                <a:ln>
                  <a:noFill/>
                </a:ln>
                <a:solidFill>
                  <a:srgbClr val="93A299">
                    <a:lumMod val="75000"/>
                  </a:srgbClr>
                </a:solidFill>
                <a:effectLst/>
                <a:uLnTx/>
                <a:uFillTx/>
                <a:latin typeface="Book Antiqua"/>
                <a:ea typeface="+mj-ea"/>
                <a:cs typeface="+mj-cs"/>
              </a:rPr>
              <a:t>ENERGIJA VJETRA</a:t>
            </a:r>
            <a:r>
              <a:rPr kumimoji="0" lang="hr-HR" sz="3200" b="0" i="0" u="none" strike="noStrike" kern="1200" cap="all" spc="0" normalizeH="0" baseline="0" noProof="0" dirty="0">
                <a:ln>
                  <a:noFill/>
                </a:ln>
                <a:solidFill>
                  <a:srgbClr val="93A299">
                    <a:lumMod val="75000"/>
                  </a:srgbClr>
                </a:solidFill>
                <a:effectLst/>
                <a:uLnTx/>
                <a:uFillTx/>
                <a:latin typeface="Book Antiqua"/>
                <a:ea typeface="+mj-ea"/>
                <a:cs typeface="+mj-cs"/>
              </a:rPr>
              <a:t> </a:t>
            </a:r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FAFC0A3-CA8D-4552-999E-089C50C12D6A}"/>
              </a:ext>
            </a:extLst>
          </p:cNvPr>
          <p:cNvSpPr txBox="1"/>
          <p:nvPr/>
        </p:nvSpPr>
        <p:spPr>
          <a:xfrm>
            <a:off x="684212" y="882590"/>
            <a:ext cx="7403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r-HR" sz="3600" b="0" i="1" u="none" strike="noStrike" kern="1200" cap="all" spc="0" normalizeH="0" baseline="0" noProof="0" dirty="0">
                <a:ln>
                  <a:noFill/>
                </a:ln>
                <a:solidFill>
                  <a:srgbClr val="93A299">
                    <a:lumMod val="75000"/>
                  </a:srgbClr>
                </a:solidFill>
                <a:effectLst/>
                <a:uLnTx/>
                <a:uFillTx/>
                <a:latin typeface="Book Antiqua"/>
                <a:ea typeface="+mj-ea"/>
                <a:cs typeface="+mj-cs"/>
              </a:rPr>
              <a:t>OBNOVLJIVI IZVORI ENERGIJE</a:t>
            </a:r>
            <a:r>
              <a:rPr kumimoji="0" lang="hr-HR" sz="3600" b="0" i="0" u="none" strike="noStrike" kern="1200" cap="all" spc="0" normalizeH="0" baseline="0" noProof="0" dirty="0">
                <a:ln>
                  <a:noFill/>
                </a:ln>
                <a:solidFill>
                  <a:srgbClr val="93A299">
                    <a:lumMod val="75000"/>
                  </a:srgbClr>
                </a:solidFill>
                <a:effectLst/>
                <a:uLnTx/>
                <a:uFillTx/>
                <a:latin typeface="Book Antiqua"/>
                <a:ea typeface="+mj-ea"/>
                <a:cs typeface="+mj-cs"/>
              </a:rPr>
              <a:t> </a:t>
            </a:r>
            <a:endParaRPr lang="hr-HR" sz="3600" dirty="0"/>
          </a:p>
        </p:txBody>
      </p:sp>
      <p:sp>
        <p:nvSpPr>
          <p:cNvPr id="6" name="Podnaslov 2">
            <a:extLst>
              <a:ext uri="{FF2B5EF4-FFF2-40B4-BE49-F238E27FC236}">
                <a16:creationId xmlns:a16="http://schemas.microsoft.com/office/drawing/2014/main" id="{7C0E50E2-D208-4928-A199-DA36D5BD5FDB}"/>
              </a:ext>
            </a:extLst>
          </p:cNvPr>
          <p:cNvSpPr txBox="1">
            <a:spLocks/>
          </p:cNvSpPr>
          <p:nvPr/>
        </p:nvSpPr>
        <p:spPr>
          <a:xfrm>
            <a:off x="684212" y="4232366"/>
            <a:ext cx="6400800" cy="155883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5AE53"/>
              </a:buClr>
              <a:buFont typeface="Arial" panose="020B0604020202020204" pitchFamily="34" charset="0"/>
              <a:buChar char="•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8058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Đuro Vinković, </a:t>
            </a:r>
            <a:r>
              <a:rPr lang="hr-H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dipl.ing.el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Industrijsko – obrtnička škola, Slavonski Brod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AA791A1-F22B-4E36-8813-9B3C6463B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22659"/>
            <a:ext cx="5276393" cy="322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23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>
            <a:extLst>
              <a:ext uri="{FF2B5EF4-FFF2-40B4-BE49-F238E27FC236}">
                <a16:creationId xmlns:a16="http://schemas.microsoft.com/office/drawing/2014/main" id="{81AA90F9-8EE5-476C-AAD0-BB87BA392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0" y="187324"/>
            <a:ext cx="5846233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3">
            <a:extLst>
              <a:ext uri="{FF2B5EF4-FFF2-40B4-BE49-F238E27FC236}">
                <a16:creationId xmlns:a16="http://schemas.microsoft.com/office/drawing/2014/main" id="{09941565-667F-4016-B9C4-A3895B4EC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2894013"/>
            <a:ext cx="50482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Benkovac, 051019.&#10;Gradiliste vjetroelektrane Korlat gdje je predstavljen projekt obnovljivog scenarija razvoja HEP-a. Gradiliste je obisao i predsjednik Vlade, Andrej Plenkovic.&#10;Foto: Jure Miskovic / CROPIX">
            <a:extLst>
              <a:ext uri="{FF2B5EF4-FFF2-40B4-BE49-F238E27FC236}">
                <a16:creationId xmlns:a16="http://schemas.microsoft.com/office/drawing/2014/main" id="{FF010488-7DBF-4F3F-BA46-C69A2DC62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620713"/>
            <a:ext cx="8631237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3">
            <a:extLst>
              <a:ext uri="{FF2B5EF4-FFF2-40B4-BE49-F238E27FC236}">
                <a16:creationId xmlns:a16="http://schemas.microsoft.com/office/drawing/2014/main" id="{FE469C8B-5FE7-4B4D-9EDE-6B4AD43B8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6" y="857250"/>
            <a:ext cx="6746876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4">
            <a:extLst>
              <a:ext uri="{FF2B5EF4-FFF2-40B4-BE49-F238E27FC236}">
                <a16:creationId xmlns:a16="http://schemas.microsoft.com/office/drawing/2014/main" id="{6218368B-683E-4509-992B-6243F556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857250"/>
            <a:ext cx="38576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Content Placeholder 2">
            <a:extLst>
              <a:ext uri="{FF2B5EF4-FFF2-40B4-BE49-F238E27FC236}">
                <a16:creationId xmlns:a16="http://schemas.microsoft.com/office/drawing/2014/main" id="{25EF2A5A-D3C3-4411-B218-5F4FCA131043}"/>
              </a:ext>
            </a:extLst>
          </p:cNvPr>
          <p:cNvSpPr txBox="1">
            <a:spLocks/>
          </p:cNvSpPr>
          <p:nvPr/>
        </p:nvSpPr>
        <p:spPr bwMode="auto">
          <a:xfrm>
            <a:off x="390525" y="331787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93A299"/>
              </a:buClr>
            </a:pPr>
            <a:r>
              <a:rPr lang="hr-HR" altLang="sr-Latn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Osnovni dijelovi </a:t>
            </a:r>
            <a:r>
              <a:rPr lang="hr-HR" altLang="sr-Latn-R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vjetroagregata</a:t>
            </a:r>
            <a:endParaRPr lang="hr-HR" altLang="sr-Latn-R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0835" name="Picture 2">
            <a:extLst>
              <a:ext uri="{FF2B5EF4-FFF2-40B4-BE49-F238E27FC236}">
                <a16:creationId xmlns:a16="http://schemas.microsoft.com/office/drawing/2014/main" id="{210187B0-0D55-4541-8000-73F46EAA4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930275"/>
            <a:ext cx="7237413" cy="578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6C2AADC4-9297-4A12-B3A8-B834CABAE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613" y="2867025"/>
            <a:ext cx="1001077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hr-HR" altLang="sr-Latn-R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https://www.hrastovic-inzenjering.hr/component/allvideoshare/video/osnovne-komponente-vjetroelektrane.html?Itemid=363</a:t>
            </a:r>
          </a:p>
        </p:txBody>
      </p:sp>
    </p:spTree>
    <p:extLst>
      <p:ext uri="{BB962C8B-B14F-4D97-AF65-F5344CB8AC3E}">
        <p14:creationId xmlns:p14="http://schemas.microsoft.com/office/powerpoint/2010/main" val="2296356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BBB6C-B597-45AD-9581-F6C476D63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400" dirty="0">
                <a:solidFill>
                  <a:schemeClr val="accent1">
                    <a:lumMod val="75000"/>
                  </a:schemeClr>
                </a:solidFill>
              </a:rPr>
              <a:t>Stanje iskorištenja energije vjetra u Hrvatskoj</a:t>
            </a:r>
          </a:p>
        </p:txBody>
      </p:sp>
      <p:sp>
        <p:nvSpPr>
          <p:cNvPr id="121859" name="Content Placeholder 2">
            <a:extLst>
              <a:ext uri="{FF2B5EF4-FFF2-40B4-BE49-F238E27FC236}">
                <a16:creationId xmlns:a16="http://schemas.microsoft.com/office/drawing/2014/main" id="{84CC733C-8F36-44A6-9E47-D9DF18BE4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67" y="2518569"/>
            <a:ext cx="10253133" cy="2409031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pl-PL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Hrvatskoj je izdvojeno 29 lokacija koje su pogodne za izgradnju vjetro-elektrana. Od toga 19 je na otocima i poluotoku Pelješcu, a 10 u priobalju.</a:t>
            </a:r>
          </a:p>
          <a:p>
            <a:pPr marL="114300" indent="0" algn="just" eaLnBrk="1" hangingPunct="1">
              <a:buNone/>
            </a:pPr>
            <a:endParaRPr lang="pl-PL" alt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hr-HR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Ukupna potencijalna godišnja proizvodnja el. energije putem VE na ovim lokacijama procjenjuje se u rasponu </a:t>
            </a:r>
            <a:r>
              <a:rPr lang="pl-PL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0,375 do 0,80 TWh godišnje.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s://static.jutarnji.hr/images/live-multimedia/binary/2020/6/6/15/udio%20biocina%203.jpg">
            <a:extLst>
              <a:ext uri="{FF2B5EF4-FFF2-40B4-BE49-F238E27FC236}">
                <a16:creationId xmlns:a16="http://schemas.microsoft.com/office/drawing/2014/main" id="{9C59FFEF-5486-4A5B-98F4-8D5513947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88913"/>
            <a:ext cx="7070725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ACDCB4B-BD7C-4DD9-A8B5-925D63D67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299" y="3556127"/>
            <a:ext cx="2929082" cy="241218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CBBDAD86-BD95-481F-ABE3-6490B85A7811}"/>
              </a:ext>
            </a:extLst>
          </p:cNvPr>
          <p:cNvSpPr txBox="1"/>
          <p:nvPr/>
        </p:nvSpPr>
        <p:spPr>
          <a:xfrm>
            <a:off x="1294371" y="1308955"/>
            <a:ext cx="60980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hr-HR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Energija vjetra je najbrže rastući obnovljivi izvor energije na svijetu, međutim kao</a:t>
            </a:r>
            <a:r>
              <a:rPr lang="it-IT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hr-HR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svi</a:t>
            </a:r>
            <a:r>
              <a:rPr lang="it-IT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ostali </a:t>
            </a:r>
            <a:r>
              <a:rPr lang="hr-HR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izvori energije tako i energija vjetra ima i pozitivne i negativne strane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D1030DF-5563-498F-BEFB-EAB216A648A7}"/>
              </a:ext>
            </a:extLst>
          </p:cNvPr>
          <p:cNvSpPr txBox="1"/>
          <p:nvPr/>
        </p:nvSpPr>
        <p:spPr>
          <a:xfrm>
            <a:off x="1294371" y="3429000"/>
            <a:ext cx="60980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hr-HR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Dvije trećine energije vjetra dostupno je tokom zimskih mjeseci. Zato se vjetroelektrane savršeno nadopunjuju s hidroelektranama koje su manje produktivne zimi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7936903-5C2B-479B-A70B-EB4255E32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117" y="1164156"/>
            <a:ext cx="3048264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3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Slika 3">
            <a:extLst>
              <a:ext uri="{FF2B5EF4-FFF2-40B4-BE49-F238E27FC236}">
                <a16:creationId xmlns:a16="http://schemas.microsoft.com/office/drawing/2014/main" id="{FDD40DF7-9B04-4064-B23F-BE84752FC9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" b="4606"/>
          <a:stretch/>
        </p:blipFill>
        <p:spPr bwMode="auto">
          <a:xfrm>
            <a:off x="5638800" y="122961"/>
            <a:ext cx="5181599" cy="663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Pravokutnik 4">
            <a:extLst>
              <a:ext uri="{FF2B5EF4-FFF2-40B4-BE49-F238E27FC236}">
                <a16:creationId xmlns:a16="http://schemas.microsoft.com/office/drawing/2014/main" id="{E57B2C28-1EF6-4BF5-9820-BDB15DBB5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418" y="2605302"/>
            <a:ext cx="50028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altLang="sr-Latn-RS" sz="2400" dirty="0">
                <a:solidFill>
                  <a:srgbClr val="26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Najveći proizvođač električne energije iz vjetra u </a:t>
            </a:r>
            <a:r>
              <a:rPr lang="hr-HR" altLang="sr-Latn-RS" sz="2400" b="1" dirty="0">
                <a:solidFill>
                  <a:srgbClr val="26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cijelom svijetu je Kina</a:t>
            </a:r>
            <a:r>
              <a:rPr lang="hr-HR" altLang="sr-Latn-RS" sz="2400" dirty="0">
                <a:solidFill>
                  <a:srgbClr val="26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altLang="sr-Latn-RS" sz="2400" dirty="0">
                <a:solidFill>
                  <a:srgbClr val="26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iza koje slijedi SAD.</a:t>
            </a:r>
            <a:endParaRPr lang="hr-HR" altLang="sr-Latn-R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6070B78E-147C-49ED-9D88-FA054E00A099}"/>
              </a:ext>
            </a:extLst>
          </p:cNvPr>
          <p:cNvSpPr/>
          <p:nvPr/>
        </p:nvSpPr>
        <p:spPr>
          <a:xfrm>
            <a:off x="1015023" y="1685926"/>
            <a:ext cx="96832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pl-PL" alt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Idealna vjetroelektrana je ona koja je locirana na mjestu </a:t>
            </a:r>
            <a:r>
              <a:rPr lang="hr-HR" alt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koje ima povoljan vjetropotencijal, nalazi se blizu električne mreže, ima dobar cestovni </a:t>
            </a:r>
            <a:r>
              <a:rPr lang="pl-PL" alt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pristup, a njena gradnja je u skladu s namjenom prostora i s uslovima zaštite okoline.</a:t>
            </a:r>
          </a:p>
          <a:p>
            <a:pPr algn="just" eaLnBrk="1" hangingPunct="1">
              <a:defRPr/>
            </a:pPr>
            <a:endParaRPr lang="pl-PL" alt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hr-HR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Uobičajena mjesta za postavljanje vjetroturbina su uzvišenja, brda ili planine</a:t>
            </a:r>
          </a:p>
        </p:txBody>
      </p:sp>
    </p:spTree>
    <p:extLst>
      <p:ext uri="{BB962C8B-B14F-4D97-AF65-F5344CB8AC3E}">
        <p14:creationId xmlns:p14="http://schemas.microsoft.com/office/powerpoint/2010/main" val="3926109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452" y="1593558"/>
            <a:ext cx="7515248" cy="2140270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Niz blisko smještenih vjetroagregata</a:t>
            </a: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Pretvara kinetičku energiju prvo u mehaničku energiju zatim preko generatora u električnu energiju</a:t>
            </a:r>
          </a:p>
        </p:txBody>
      </p:sp>
      <p:pic>
        <p:nvPicPr>
          <p:cNvPr id="7" name="Content Placeholder 6" descr="vrataruša kod senj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27806" y="1308586"/>
            <a:ext cx="3170903" cy="4227871"/>
          </a:xfr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9CA852EE-93CC-49BE-B41E-CDB14ABBFB75}"/>
              </a:ext>
            </a:extLst>
          </p:cNvPr>
          <p:cNvSpPr txBox="1"/>
          <p:nvPr/>
        </p:nvSpPr>
        <p:spPr>
          <a:xfrm>
            <a:off x="876300" y="7678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Vjetroelektrane</a:t>
            </a:r>
          </a:p>
        </p:txBody>
      </p:sp>
    </p:spTree>
    <p:extLst>
      <p:ext uri="{BB962C8B-B14F-4D97-AF65-F5344CB8AC3E}">
        <p14:creationId xmlns:p14="http://schemas.microsoft.com/office/powerpoint/2010/main" val="3685729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50984" y="1436049"/>
            <a:ext cx="111369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Primarno se dijele ovisno o načinu na kojem je os vrtnje postavljena (osovina):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Vjetrogeneratori s vodoravnom osi vrtnje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Vjetrogeneratori s okomitom osi vrtnje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892" y="2413530"/>
            <a:ext cx="2610150" cy="4271212"/>
          </a:xfrm>
          <a:prstGeom prst="rect">
            <a:avLst/>
          </a:prstGeom>
        </p:spPr>
      </p:pic>
      <p:pic>
        <p:nvPicPr>
          <p:cNvPr id="1026" name="Picture 2" descr="Vjetroagregat – Wikipedij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966672"/>
            <a:ext cx="2865992" cy="391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utnik 5"/>
          <p:cNvSpPr/>
          <p:nvPr/>
        </p:nvSpPr>
        <p:spPr>
          <a:xfrm>
            <a:off x="720502" y="309137"/>
            <a:ext cx="452681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6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Rockwell"/>
                <a:ea typeface="+mn-ea"/>
                <a:cs typeface="+mn-cs"/>
              </a:rPr>
              <a:t>Vjetrogenerator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54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4AC67D49-4120-475E-AC29-CB7DE920D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00" y="301626"/>
            <a:ext cx="983615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obzirom na mjesto postavljanja vjetroelektrane se dijele na one koje se postavljaju na </a:t>
            </a:r>
            <a:r>
              <a:rPr lang="pl-PL" altLang="sr-Latn-R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kopnu i one na morskoj pučini. S obzirom na snagu uobičajena je podjela na male (1 do 30 kW), srednje i velike (30 do 1500 kW), te one ne pučini (&gt;1500 kW)</a:t>
            </a:r>
          </a:p>
        </p:txBody>
      </p:sp>
      <p:pic>
        <p:nvPicPr>
          <p:cNvPr id="113669" name="Picture 6">
            <a:extLst>
              <a:ext uri="{FF2B5EF4-FFF2-40B4-BE49-F238E27FC236}">
                <a16:creationId xmlns:a16="http://schemas.microsoft.com/office/drawing/2014/main" id="{D3A7141C-4828-4E35-B527-46F54D4CB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276013"/>
            <a:ext cx="3340100" cy="415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E1FB3C83-502B-4560-BC02-A0AC30AFF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216" y="2979738"/>
            <a:ext cx="6071372" cy="3576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735E1042-9F37-45EB-86F6-45F383852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9543" y="2243139"/>
            <a:ext cx="93329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Tornjevi za velike turbine mogu biti okrugli čelični, rešetkasti, ili betonski.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Uski okrugli tornjevi se koriste za male zračne turbine. </a:t>
            </a:r>
            <a:r>
              <a:rPr lang="nb-NO" altLang="sr-Latn-R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Velike zra</a:t>
            </a:r>
            <a:r>
              <a:rPr lang="hr-HR" altLang="sr-Latn-R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nb-NO" altLang="sr-Latn-R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turbine se izvode sa okruglim </a:t>
            </a:r>
            <a:r>
              <a:rPr lang="hr-HR" altLang="sr-Latn-R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nb-NO" altLang="sr-Latn-R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</a:t>
            </a:r>
            <a:r>
              <a:rPr lang="hr-HR" altLang="sr-Latn-R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nb-NO" altLang="sr-Latn-R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 tornjevima, koji se proizvode u</a:t>
            </a:r>
            <a:r>
              <a:rPr lang="hr-HR" altLang="sr-Latn-R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dijelovima od 20 – 30 metara koji se spajaju na mjestu postavljanja turbine.</a:t>
            </a:r>
          </a:p>
        </p:txBody>
      </p:sp>
    </p:spTree>
    <p:extLst>
      <p:ext uri="{BB962C8B-B14F-4D97-AF65-F5344CB8AC3E}">
        <p14:creationId xmlns:p14="http://schemas.microsoft.com/office/powerpoint/2010/main" val="298416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>
            <a:extLst>
              <a:ext uri="{FF2B5EF4-FFF2-40B4-BE49-F238E27FC236}">
                <a16:creationId xmlns:a16="http://schemas.microsoft.com/office/drawing/2014/main" id="{1920475B-ACBC-4E4D-8A9C-9CAAD4073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1" y="150019"/>
            <a:ext cx="6018213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3">
            <a:extLst>
              <a:ext uri="{FF2B5EF4-FFF2-40B4-BE49-F238E27FC236}">
                <a16:creationId xmlns:a16="http://schemas.microsoft.com/office/drawing/2014/main" id="{74CA3CB5-C910-4C9F-8F52-3BAFFED0A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91" y="1222376"/>
            <a:ext cx="6162748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4">
            <a:extLst>
              <a:ext uri="{FF2B5EF4-FFF2-40B4-BE49-F238E27FC236}">
                <a16:creationId xmlns:a16="http://schemas.microsoft.com/office/drawing/2014/main" id="{C433A1C8-7D4E-4F6D-8987-E66A64C0F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75" y="3539331"/>
            <a:ext cx="5761002" cy="316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379</Words>
  <Application>Microsoft Office PowerPoint</Application>
  <PresentationFormat>Široki zaslon</PresentationFormat>
  <Paragraphs>32</Paragraphs>
  <Slides>16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16</vt:i4>
      </vt:variant>
    </vt:vector>
  </HeadingPairs>
  <TitlesOfParts>
    <vt:vector size="25" baseType="lpstr">
      <vt:lpstr>Arial</vt:lpstr>
      <vt:lpstr>Book Antiqua</vt:lpstr>
      <vt:lpstr>Calibri</vt:lpstr>
      <vt:lpstr>Rockwell</vt:lpstr>
      <vt:lpstr>Times New Roman</vt:lpstr>
      <vt:lpstr>Trebuchet MS</vt:lpstr>
      <vt:lpstr>Wingdings 3</vt:lpstr>
      <vt:lpstr>Faseta</vt:lpstr>
      <vt:lpstr>1_Faseta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Stanje iskorištenja energije vjetra u Hrvatskoj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Đuro Vinković</dc:creator>
  <cp:lastModifiedBy>Đuro Vinković</cp:lastModifiedBy>
  <cp:revision>7</cp:revision>
  <dcterms:created xsi:type="dcterms:W3CDTF">2026-02-08T09:16:35Z</dcterms:created>
  <dcterms:modified xsi:type="dcterms:W3CDTF">2026-02-08T11:02:21Z</dcterms:modified>
</cp:coreProperties>
</file>