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B97913-834D-48FD-AEC7-2D336FD2AEAD}" type="datetimeFigureOut">
              <a:rPr lang="sr-Latn-CS" smtClean="0"/>
              <a:pPr/>
              <a:t>4.4.2012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3EA8DE-4117-439F-9AE8-808284D56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458200" cy="2214578"/>
          </a:xfrm>
        </p:spPr>
        <p:txBody>
          <a:bodyPr>
            <a:noAutofit/>
          </a:bodyPr>
          <a:lstStyle/>
          <a:p>
            <a:pPr algn="ctr"/>
            <a:r>
              <a:rPr lang="hr-HR" sz="9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VazMeno </a:t>
            </a:r>
            <a:r>
              <a:rPr lang="hr-HR" sz="9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trodnevlje</a:t>
            </a:r>
            <a:endParaRPr lang="hr-HR" sz="9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5429264"/>
            <a:ext cx="6400800" cy="209536"/>
          </a:xfrm>
        </p:spPr>
        <p:txBody>
          <a:bodyPr>
            <a:noAutofit/>
          </a:bodyPr>
          <a:lstStyle/>
          <a:p>
            <a:r>
              <a:rPr lang="hr-H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Jozić Tomislava, 2.e</a:t>
            </a:r>
            <a:endParaRPr lang="hr-H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Etimologija i nazivlje </a:t>
            </a:r>
            <a:endParaRPr lang="hr-HR" sz="4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 smtClean="0"/>
              <a:t>Uskrs</a:t>
            </a:r>
            <a:r>
              <a:rPr lang="hr-HR" dirty="0" smtClean="0"/>
              <a:t> je nastao od riječi </a:t>
            </a:r>
            <a:r>
              <a:rPr lang="hr-HR" i="1" dirty="0" smtClean="0"/>
              <a:t>uskrsnuti</a:t>
            </a:r>
            <a:r>
              <a:rPr lang="hr-HR" dirty="0" smtClean="0"/>
              <a:t> koja vuče korijene iz staroslavenskog u kojem je glagol *kr</a:t>
            </a:r>
            <a:r>
              <a:rPr lang="az-Cyrl-AZ" dirty="0" smtClean="0"/>
              <a:t>ь</a:t>
            </a:r>
            <a:r>
              <a:rPr lang="hr-HR" dirty="0" smtClean="0"/>
              <a:t>snǫti značio rasti i razvijati se. Prefiksacijom </a:t>
            </a:r>
            <a:r>
              <a:rPr lang="hr-HR" i="1" dirty="0" smtClean="0"/>
              <a:t>uz-</a:t>
            </a:r>
            <a:r>
              <a:rPr lang="hr-HR" dirty="0" smtClean="0"/>
              <a:t> dobiven je praoblik od kojeg se razvio današnji hrvatski glagol.</a:t>
            </a:r>
          </a:p>
          <a:p>
            <a:r>
              <a:rPr lang="hr-HR" dirty="0" smtClean="0"/>
              <a:t>Drugi naziv, </a:t>
            </a:r>
            <a:r>
              <a:rPr lang="hr-HR" b="1" dirty="0" smtClean="0"/>
              <a:t>Pasha</a:t>
            </a:r>
            <a:r>
              <a:rPr lang="hr-HR" dirty="0" smtClean="0"/>
              <a:t>, češći je u drugim povijesnim konotacijama. Hebrejska riječ </a:t>
            </a:r>
            <a:r>
              <a:rPr lang="hr-HR" i="1" dirty="0" smtClean="0"/>
              <a:t>pasah</a:t>
            </a:r>
            <a:r>
              <a:rPr lang="hr-HR" dirty="0" smtClean="0"/>
              <a:t> značila je prolaz (prolaz Židova kroz pustinju nakon 40 godina) preuzeta je u grč. </a:t>
            </a:r>
            <a:r>
              <a:rPr lang="el-GR" dirty="0" smtClean="0"/>
              <a:t>Πάσχα.</a:t>
            </a:r>
          </a:p>
          <a:p>
            <a:r>
              <a:rPr lang="hr-HR" dirty="0" smtClean="0"/>
              <a:t>Naziv </a:t>
            </a:r>
            <a:r>
              <a:rPr lang="hr-HR" b="1" dirty="0" smtClean="0"/>
              <a:t>Vazam</a:t>
            </a:r>
            <a:r>
              <a:rPr lang="hr-HR" dirty="0" smtClean="0"/>
              <a:t> osim Uskrsa obuhvaća cijelo sveto trodnevlje - Veliki petak, Veliku subotu i Uskrs, ali često se sinegdohizira samo na nedjelju - Uskrs. Neki (Petar Skok) povezuju ga s riječju </a:t>
            </a:r>
            <a:r>
              <a:rPr lang="hr-HR" i="1" dirty="0" smtClean="0"/>
              <a:t>uzeti</a:t>
            </a:r>
            <a:r>
              <a:rPr lang="hr-HR" dirty="0" smtClean="0"/>
              <a:t> (stsl. </a:t>
            </a:r>
            <a:r>
              <a:rPr lang="hr-HR" i="1" dirty="0" smtClean="0"/>
              <a:t>v</a:t>
            </a:r>
            <a:r>
              <a:rPr lang="az-Cyrl-AZ" i="1" dirty="0" smtClean="0"/>
              <a:t>ъ</a:t>
            </a:r>
            <a:r>
              <a:rPr lang="hr-HR" i="1" dirty="0" smtClean="0"/>
              <a:t>zęti</a:t>
            </a:r>
            <a:r>
              <a:rPr lang="hr-HR" dirty="0" smtClean="0"/>
              <a:t> &lt; </a:t>
            </a:r>
            <a:r>
              <a:rPr lang="hr-HR" i="1" dirty="0" smtClean="0"/>
              <a:t>uz + imati</a:t>
            </a:r>
            <a:r>
              <a:rPr lang="hr-HR" dirty="0" smtClean="0"/>
              <a:t>), odnosno razdobolje suprotno Mesopustu kad se opet počinje uzimati meso. Drugi ga pak povezuju tako da su Ćiril i Metod slavenizirali grčku riječ </a:t>
            </a:r>
            <a:r>
              <a:rPr lang="hr-HR" i="1" dirty="0" smtClean="0"/>
              <a:t>Pasha</a:t>
            </a:r>
            <a:r>
              <a:rPr lang="hr-HR" dirty="0" smtClean="0"/>
              <a:t> (</a:t>
            </a:r>
            <a:r>
              <a:rPr lang="hr-HR" i="1" dirty="0" smtClean="0"/>
              <a:t>p</a:t>
            </a:r>
            <a:r>
              <a:rPr lang="hr-HR" dirty="0" smtClean="0"/>
              <a:t> &gt; </a:t>
            </a:r>
            <a:r>
              <a:rPr lang="hr-HR" i="1" dirty="0" smtClean="0"/>
              <a:t>v</a:t>
            </a:r>
            <a:r>
              <a:rPr lang="hr-HR" dirty="0" smtClean="0"/>
              <a:t>, ozvučivanje </a:t>
            </a:r>
            <a:r>
              <a:rPr lang="hr-HR" i="1" dirty="0" smtClean="0"/>
              <a:t>s</a:t>
            </a:r>
            <a:r>
              <a:rPr lang="hr-HR" dirty="0" smtClean="0"/>
              <a:t> &gt; </a:t>
            </a:r>
            <a:r>
              <a:rPr lang="hr-HR" i="1" dirty="0" smtClean="0"/>
              <a:t>z</a:t>
            </a:r>
            <a:r>
              <a:rPr lang="hr-HR" dirty="0" smtClean="0"/>
              <a:t>) te je tako dobivena riječ Vazam.</a:t>
            </a:r>
          </a:p>
          <a:p>
            <a:r>
              <a:rPr lang="hr-HR" dirty="0" smtClean="0"/>
              <a:t>Germanski nazivi - engl. </a:t>
            </a:r>
            <a:r>
              <a:rPr lang="hr-HR" i="1" dirty="0" smtClean="0"/>
              <a:t>Easter</a:t>
            </a:r>
            <a:r>
              <a:rPr lang="hr-HR" dirty="0" smtClean="0"/>
              <a:t> i njem. </a:t>
            </a:r>
            <a:r>
              <a:rPr lang="hr-HR" i="1" dirty="0" smtClean="0"/>
              <a:t>Ostern</a:t>
            </a:r>
            <a:r>
              <a:rPr lang="hr-HR" dirty="0" smtClean="0"/>
              <a:t> vuku etimologiju od imena saksonske božice Eostre koja je bila slavljena za vrijeme proljetnog ekvinocija.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Pojmovi koji nas posjećaju na uskrs: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 smtClean="0"/>
              <a:t>Hrvatski uskrsni običaji</a:t>
            </a:r>
          </a:p>
          <a:p>
            <a:pPr lvl="1"/>
            <a:r>
              <a:rPr lang="hr-HR" dirty="0" smtClean="0"/>
              <a:t>Šarana jaja bojama grada</a:t>
            </a:r>
          </a:p>
          <a:p>
            <a:pPr lvl="1"/>
            <a:r>
              <a:rPr lang="hr-HR" dirty="0" smtClean="0"/>
              <a:t>Žudije</a:t>
            </a:r>
          </a:p>
          <a:p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00108"/>
            <a:ext cx="21907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29454" y="4429132"/>
            <a:ext cx="23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Uskrsnuće Isusa Krista</a:t>
            </a:r>
          </a:p>
          <a:p>
            <a:endParaRPr lang="hr-H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1714497" cy="25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43504" y="600076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Velika uskršnja jaja</a:t>
            </a:r>
            <a:endParaRPr lang="hr-H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005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14546" y="592933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r-HR" dirty="0" smtClean="0"/>
              <a:t>Pisanica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pc="300" dirty="0" smtClean="0"/>
              <a:t>Hrvatski uskršnji običaji </a:t>
            </a:r>
            <a:endParaRPr lang="hr-HR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Hrvatski uskrsni običaji</a:t>
            </a:r>
            <a:r>
              <a:rPr lang="hr-HR" dirty="0" smtClean="0"/>
              <a:t> dio su hrvatske tradicije. Uz slavlje Uskrsa razvili su se brojni običaji poput vazmenog bdijenja, uskrsnih krijesova, bojanja pisanica, odlaska na uskrsnu misu i pjevanja uskrsnih pjesama. Prije Uskrsa, vrijeme je korizme, u kojem se kršćani pripremaju za slavljenje Uskrsa molitvom, postom, slušanjem i čitanjem Božje riječi te dobrim djelima.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VELIKI ČETVRTAK</a:t>
            </a:r>
            <a:endParaRPr lang="hr-HR" sz="4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 smtClean="0"/>
              <a:t>Veliki četvrtak</a:t>
            </a:r>
            <a:r>
              <a:rPr lang="hr-HR" dirty="0" smtClean="0"/>
              <a:t> kršćanski je spomendan Isusove posljednje večere. </a:t>
            </a:r>
          </a:p>
          <a:p>
            <a:r>
              <a:rPr lang="hr-HR" dirty="0" smtClean="0"/>
              <a:t>Slavi se u četvrtak prije Uskrsa. Veliki četvrtak do Mise večere Gospodnje je ujedno i zadnji dan korizme. Na Veliki četvrtak ujutro slavi se Misa posvete ulja (Missa chrismatis) na kojoj se posvećuje krizma (ulje za svetu potvrdu), te blagoslivlja ulje za bolesničko pomazanje i katekumene.</a:t>
            </a:r>
          </a:p>
          <a:p>
            <a:r>
              <a:rPr lang="hr-HR" dirty="0" smtClean="0"/>
              <a:t>Na Veliki četvrtak uvečer, na svečan se način slavi euharistijsko slavlje, koje se naziva Misa večere Gospodnje. Tom misom počinje Vazmeno trodnevlje. Na otajstven se način slavi i obnavlja ustanovljenje Euharistije i svećeničkog reda.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14282" y="357166"/>
            <a:ext cx="2130673" cy="112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/>
            <a:r>
              <a:rPr lang="hr-H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Liturgijsko slavlje</a:t>
            </a:r>
          </a:p>
          <a:p>
            <a:pPr lvl="1"/>
            <a:r>
              <a:rPr lang="hr-HR" dirty="0" smtClean="0"/>
              <a:t>Uvodni obredi: ulazna pjesma i pozdrav, pokajnički čin, molitva za oproštenje, Slava i zborna molitva</a:t>
            </a:r>
          </a:p>
          <a:p>
            <a:pPr lvl="1"/>
            <a:r>
              <a:rPr lang="hr-HR" dirty="0" smtClean="0"/>
              <a:t>Služba riječi: tri čitanja i propovijed</a:t>
            </a:r>
          </a:p>
          <a:p>
            <a:pPr lvl="1"/>
            <a:r>
              <a:rPr lang="hr-HR" dirty="0" smtClean="0"/>
              <a:t>Pranje nogu: ponegdje</a:t>
            </a:r>
          </a:p>
          <a:p>
            <a:pPr lvl="1"/>
            <a:r>
              <a:rPr lang="hr-HR" dirty="0" smtClean="0"/>
              <a:t>Euharistijska služba: priprava darova, euharistijska molitva i pričest</a:t>
            </a:r>
          </a:p>
          <a:p>
            <a:pPr lvl="1"/>
            <a:r>
              <a:rPr lang="hr-HR" dirty="0" smtClean="0"/>
              <a:t>Prijenos Svetotajstva</a:t>
            </a:r>
          </a:p>
          <a:p>
            <a:pPr lvl="1"/>
            <a:r>
              <a:rPr lang="hr-HR" dirty="0" smtClean="0"/>
              <a:t>Getsemanska ura: sat vremena šutnje i klanjanja pred Presvetim Sakramentom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 algn="ctr"/>
            <a:r>
              <a:rPr lang="hr-HR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Pojmovi koji nas posjećaju na Veliki četvrtak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hr-HR" dirty="0" smtClean="0"/>
              <a:t>Liturgijska godina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3486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14422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1538" y="485776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 smtClean="0"/>
              <a:t>Posljednja večera</a:t>
            </a:r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3500439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hr-HR" dirty="0" smtClean="0"/>
              <a:t>Isus na Maslinskoj gori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29190" y="57150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dirty="0" smtClean="0"/>
              <a:t>Žudije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VELIKI PETAK</a:t>
            </a:r>
            <a:endParaRPr lang="hr-HR" sz="4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z="2700" b="1" dirty="0" smtClean="0"/>
              <a:t>Veliki petak</a:t>
            </a:r>
            <a:r>
              <a:rPr lang="vi-VN" sz="2700" dirty="0" smtClean="0"/>
              <a:t> je kršćanski spomendan Isusove muke i smrti. </a:t>
            </a:r>
            <a:endParaRPr lang="hr-HR" sz="2700" dirty="0" smtClean="0">
              <a:latin typeface="Franklin Gothic Book" pitchFamily="34" charset="0"/>
            </a:endParaRPr>
          </a:p>
          <a:p>
            <a:r>
              <a:rPr lang="vi-VN" sz="2700" dirty="0" smtClean="0"/>
              <a:t>Slavi se u petak prije Uskrsa. Zajedno s Velikim četvrtkom, Velikom subotom i Uskrsom čini Vazmeno trodnevlje.</a:t>
            </a:r>
          </a:p>
          <a:p>
            <a:r>
              <a:rPr lang="vi-VN" sz="2700" dirty="0" smtClean="0"/>
              <a:t>Na Veliki petak, ne slavi se euharistijsko (misno) slavlje. Oltar je bez križa, svijećnjaka, cvijeća i oltarnika, da se simbolizira Isusova muka i smrt, a vjernici se u crkvi okupljaju razmljišljajući o Isusovoj muci. </a:t>
            </a:r>
            <a:endParaRPr lang="hr-HR" sz="2700" dirty="0" smtClean="0">
              <a:latin typeface="Franklin Gothic Book" pitchFamily="34" charset="0"/>
            </a:endParaRPr>
          </a:p>
          <a:p>
            <a:r>
              <a:rPr lang="vi-VN" sz="2700" dirty="0" smtClean="0"/>
              <a:t>Kod katolika, post je obavezan na Veliki petak, za sve osobe od 18 do 60 godina. Ne jede se meso toplokrvnih životinja niti mesne prerađevine, a dopušten je jedan cjeloviti obrok.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6715140" y="214290"/>
            <a:ext cx="1726115" cy="129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pc="300" dirty="0" smtClean="0"/>
              <a:t>bOGOSLUŽJE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vi-VN" dirty="0" smtClean="0"/>
              <a:t>Služba riječi: </a:t>
            </a:r>
            <a:endParaRPr lang="hr-HR" dirty="0" smtClean="0"/>
          </a:p>
          <a:p>
            <a:pPr lvl="2"/>
            <a:r>
              <a:rPr lang="vi-VN" dirty="0" smtClean="0"/>
              <a:t>čitanja iz Starog i Novog zavjeta, pjesme između čitanja, evanđelje, kratka propovijed i sveopća (vjernička molitva)</a:t>
            </a:r>
          </a:p>
          <a:p>
            <a:pPr lvl="2"/>
            <a:r>
              <a:rPr lang="vi-VN" dirty="0" smtClean="0"/>
              <a:t>Klanjanje križu</a:t>
            </a:r>
          </a:p>
          <a:p>
            <a:pPr lvl="2"/>
            <a:r>
              <a:rPr lang="vi-VN" dirty="0" smtClean="0"/>
              <a:t>Pričest</a:t>
            </a:r>
            <a:endParaRPr lang="vi-V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928934"/>
            <a:ext cx="2171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57950" y="63579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</a:t>
            </a:r>
            <a:r>
              <a:rPr lang="vi-VN" dirty="0" smtClean="0"/>
              <a:t>vanđelje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r-HR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Pojmovi koji nas posjećaju na Veliki PETAK 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r-HR" dirty="0" smtClean="0"/>
              <a:t>Križni put</a:t>
            </a:r>
          </a:p>
          <a:p>
            <a:pPr lvl="1"/>
            <a:r>
              <a:rPr lang="hr-HR" dirty="0" smtClean="0"/>
              <a:t>Bičevanje Isusa</a:t>
            </a:r>
          </a:p>
          <a:p>
            <a:pPr lvl="1"/>
            <a:r>
              <a:rPr lang="hr-HR" dirty="0" smtClean="0"/>
              <a:t>Trnova kruna</a:t>
            </a:r>
          </a:p>
          <a:p>
            <a:pPr lvl="1"/>
            <a:r>
              <a:rPr lang="hr-HR" dirty="0" smtClean="0"/>
              <a:t>Isusovo razapinjanje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357298"/>
            <a:ext cx="1905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86644" y="421481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film Pasija</a:t>
            </a:r>
          </a:p>
          <a:p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9124" y="578645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Bazilika Svetoga groba</a:t>
            </a:r>
          </a:p>
          <a:p>
            <a:endParaRPr lang="hr-H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71942"/>
            <a:ext cx="1285884" cy="23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85852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Isus na križu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Velika subota</a:t>
            </a:r>
            <a:endParaRPr lang="hr-HR" sz="4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b="1" dirty="0" smtClean="0"/>
              <a:t>Velika subota</a:t>
            </a:r>
            <a:r>
              <a:rPr lang="vi-VN" dirty="0" smtClean="0"/>
              <a:t> je kršćanski spomendan. </a:t>
            </a:r>
            <a:endParaRPr lang="hr-HR" dirty="0" smtClean="0">
              <a:latin typeface="Franklin Gothic Book" pitchFamily="34" charset="0"/>
            </a:endParaRPr>
          </a:p>
          <a:p>
            <a:r>
              <a:rPr lang="vi-VN" dirty="0" smtClean="0"/>
              <a:t>Slavi se u dan prije Uskrsa. Zajedno s Veliki četvrtkom, Velikim petkom i Uskrsom čini Vazmeno trodnevlje.</a:t>
            </a:r>
          </a:p>
          <a:p>
            <a:r>
              <a:rPr lang="vi-VN" dirty="0" smtClean="0"/>
              <a:t>To je dan tišine i molitve. Posjećuje se posebno uređeni Božji grob u crkvi.</a:t>
            </a:r>
            <a:endParaRPr lang="hr-HR" dirty="0" smtClean="0">
              <a:latin typeface="Franklin Gothic Book" pitchFamily="34" charset="0"/>
            </a:endParaRPr>
          </a:p>
          <a:p>
            <a:r>
              <a:rPr lang="vi-VN" dirty="0" smtClean="0"/>
              <a:t> Ne slavi se euharistijsko (misno) slavlje. U subotu navečer, slavi se Vazmeno bdijenje, koje pripada u obrede Uskrsa.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USKRS</a:t>
            </a:r>
            <a:endParaRPr lang="hr-HR" sz="4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/>
              <a:t>Uskrs</a:t>
            </a:r>
            <a:r>
              <a:rPr lang="vi-VN" sz="2800" dirty="0" smtClean="0"/>
              <a:t> je najveći blagdan kršćanstva, to je dan uskrsnuća Isusa Krista. </a:t>
            </a:r>
            <a:endParaRPr lang="hr-HR" sz="2800" dirty="0" smtClean="0">
              <a:latin typeface="Franklin Gothic Book" pitchFamily="34" charset="0"/>
            </a:endParaRPr>
          </a:p>
          <a:p>
            <a:r>
              <a:rPr lang="vi-VN" sz="2800" dirty="0" smtClean="0"/>
              <a:t>Uskrs je pomičan blagdan zasnivan na lunarnom kalendaru sličnom ali ne identičnom hebrejskom kalendaru - u zapadnom kršćanstvu Uskrs uvijek dolazi na nedjelju između 22. ožujka i 25. travnja, a u istočnom kršćanstvu između 4. travnja i 8. svibnja</a:t>
            </a:r>
            <a:r>
              <a:rPr lang="hr-HR" sz="2800" dirty="0" smtClean="0">
                <a:latin typeface="Franklin Gothic Book" pitchFamily="34" charset="0"/>
              </a:rPr>
              <a:t>.</a:t>
            </a:r>
            <a:endParaRPr lang="hr-HR" sz="2800" dirty="0">
              <a:latin typeface="Franklin Gothic Boo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929322" y="95249"/>
            <a:ext cx="2428892" cy="14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753</Words>
  <Application>Microsoft Office PowerPoint</Application>
  <PresentationFormat>Prikaz na zaslonu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Trek</vt:lpstr>
      <vt:lpstr>VazMeno trodnevlje</vt:lpstr>
      <vt:lpstr>VELIKI ČETVRTAK</vt:lpstr>
      <vt:lpstr>Slajd 3</vt:lpstr>
      <vt:lpstr>Slajd 4</vt:lpstr>
      <vt:lpstr>VELIKI PETAK</vt:lpstr>
      <vt:lpstr>bOGOSLUŽJE </vt:lpstr>
      <vt:lpstr>Pojmovi koji nas posjećaju na Veliki PETAK : </vt:lpstr>
      <vt:lpstr>Velika subota</vt:lpstr>
      <vt:lpstr>USKRS</vt:lpstr>
      <vt:lpstr>Etimologija i nazivlje </vt:lpstr>
      <vt:lpstr>Pojmovi koji nas posjećaju na uskrs:</vt:lpstr>
      <vt:lpstr>Hrvatski uskršnji običaji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VELIKI TJEDAN</dc:title>
  <dc:creator>pila</dc:creator>
  <cp:lastModifiedBy>Elite.Force</cp:lastModifiedBy>
  <cp:revision>7</cp:revision>
  <dcterms:created xsi:type="dcterms:W3CDTF">2012-04-03T20:57:03Z</dcterms:created>
  <dcterms:modified xsi:type="dcterms:W3CDTF">2012-04-04T15:05:05Z</dcterms:modified>
</cp:coreProperties>
</file>