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58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25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20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6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678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365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072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075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86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68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244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E1F6-81E1-4FFA-B0B7-42A0831D0127}" type="datetimeFigureOut">
              <a:rPr lang="hr-HR" smtClean="0"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BE61-C066-44E8-BB79-63AFFEEB69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32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VESNA PARUN,TI KOJA IMAŠ NEVINIJE RUKE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833" y="3509963"/>
            <a:ext cx="32707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Vrsta pjesme: lirska ljubavna pjesma</a:t>
            </a:r>
          </a:p>
          <a:p>
            <a:pPr marL="0" indent="0">
              <a:buNone/>
            </a:pPr>
            <a:r>
              <a:rPr lang="hr-HR" dirty="0" smtClean="0"/>
              <a:t>Tema: obraćanje suparnici</a:t>
            </a:r>
          </a:p>
          <a:p>
            <a:pPr marL="0" indent="0">
              <a:buNone/>
            </a:pPr>
            <a:r>
              <a:rPr lang="hr-HR" dirty="0" smtClean="0"/>
              <a:t>Stil: bogata slikovitost (metafore utemeljene na doživljaju prirode)</a:t>
            </a:r>
          </a:p>
          <a:p>
            <a:pPr marL="0" indent="0">
              <a:buNone/>
            </a:pPr>
            <a:r>
              <a:rPr lang="hr-HR" dirty="0" smtClean="0"/>
              <a:t>Ideja pjesme: Nesebičnost i stavljanje tuđeg dobra ispred svog najveći je dokaz ljubavi.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86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Osobine koje pjesnikinja pripisuje suparnici: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nevinija</a:t>
            </a:r>
          </a:p>
          <a:p>
            <a:r>
              <a:rPr lang="hr-HR" dirty="0" smtClean="0"/>
              <a:t>bolje zna čitati njegovu samoću</a:t>
            </a:r>
          </a:p>
          <a:p>
            <a:r>
              <a:rPr lang="hr-HR" dirty="0" smtClean="0"/>
              <a:t>otklanja njegove dvojbe i sumnje</a:t>
            </a:r>
          </a:p>
          <a:p>
            <a:r>
              <a:rPr lang="hr-HR" dirty="0" smtClean="0"/>
              <a:t>hrabri ga</a:t>
            </a:r>
          </a:p>
          <a:p>
            <a:r>
              <a:rPr lang="hr-HR" dirty="0" smtClean="0"/>
              <a:t>zaustavlja bol</a:t>
            </a:r>
          </a:p>
          <a:p>
            <a:r>
              <a:rPr lang="hr-HR" dirty="0" smtClean="0"/>
              <a:t>pobožna</a:t>
            </a:r>
          </a:p>
          <a:p>
            <a:r>
              <a:rPr lang="hr-HR" dirty="0" smtClean="0"/>
              <a:t>blaga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28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Savjeti drugoj ženi: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Ostani pokraj njega.</a:t>
            </a:r>
          </a:p>
          <a:p>
            <a:r>
              <a:rPr lang="hr-HR" dirty="0" smtClean="0"/>
              <a:t>Budi pobožnija od sviju.</a:t>
            </a:r>
          </a:p>
          <a:p>
            <a:r>
              <a:rPr lang="hr-HR" dirty="0" smtClean="0"/>
              <a:t>Boj se jeka.</a:t>
            </a:r>
          </a:p>
          <a:p>
            <a:r>
              <a:rPr lang="hr-HR" dirty="0" smtClean="0"/>
              <a:t>Budi blaga njegovu snu.</a:t>
            </a:r>
          </a:p>
          <a:p>
            <a:r>
              <a:rPr lang="hr-HR" dirty="0" smtClean="0"/>
              <a:t>Šeći njegovim žalom.</a:t>
            </a:r>
          </a:p>
          <a:p>
            <a:r>
              <a:rPr lang="hr-HR" dirty="0" smtClean="0"/>
              <a:t>Tumaraj njegovom šumom.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20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Pjesnikinja se odriče: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njegovih milovanja</a:t>
            </a:r>
          </a:p>
          <a:p>
            <a:r>
              <a:rPr lang="hr-HR" dirty="0" smtClean="0"/>
              <a:t>njegove muškosti i plodnosti</a:t>
            </a:r>
          </a:p>
          <a:p>
            <a:r>
              <a:rPr lang="hr-HR" dirty="0" smtClean="0"/>
              <a:t>zajedničke djece</a:t>
            </a:r>
          </a:p>
          <a:p>
            <a:r>
              <a:rPr lang="hr-HR" dirty="0" smtClean="0"/>
              <a:t>priča koje je pripremila za nerođenu djecu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82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Molba suparnici: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 joj kaže nekad nešto </a:t>
            </a:r>
            <a:r>
              <a:rPr lang="hr-HR" smtClean="0"/>
              <a:t>o njemu</a:t>
            </a:r>
            <a:endParaRPr lang="hr-HR" dirty="0" smtClean="0"/>
          </a:p>
          <a:p>
            <a:r>
              <a:rPr lang="hr-HR" dirty="0" smtClean="0"/>
              <a:t>da joj dopusti da ga vidi tijekom starenja</a:t>
            </a:r>
          </a:p>
          <a:p>
            <a:r>
              <a:rPr lang="hr-HR" dirty="0" smtClean="0"/>
              <a:t>neka ostane kraj njegova uzglavlja</a:t>
            </a:r>
          </a:p>
          <a:p>
            <a:r>
              <a:rPr lang="hr-HR" dirty="0" smtClean="0"/>
              <a:t>neka bude blaga njegovu snu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82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Personifikacije: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nedužne postelje</a:t>
            </a:r>
          </a:p>
          <a:p>
            <a:r>
              <a:rPr lang="hr-HR" dirty="0" smtClean="0"/>
              <a:t>ožalošćene pliskavice</a:t>
            </a:r>
          </a:p>
          <a:p>
            <a:r>
              <a:rPr lang="hr-HR" dirty="0" smtClean="0"/>
              <a:t>prijazni gušteri</a:t>
            </a:r>
          </a:p>
          <a:p>
            <a:r>
              <a:rPr lang="hr-HR" dirty="0" smtClean="0"/>
              <a:t>ponizne zmije</a:t>
            </a:r>
          </a:p>
          <a:p>
            <a:r>
              <a:rPr lang="hr-HR" dirty="0" smtClean="0"/>
              <a:t>ubogi medvjedi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87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Metafore: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Boj se jeka što se približuju /nedužnim posteljama ljubavi.</a:t>
            </a:r>
          </a:p>
          <a:p>
            <a:r>
              <a:rPr lang="hr-HR" i="1" dirty="0" smtClean="0"/>
              <a:t>Šeći njegovim žalom.</a:t>
            </a:r>
          </a:p>
          <a:p>
            <a:r>
              <a:rPr lang="hr-HR" i="1" dirty="0" smtClean="0"/>
              <a:t>Tumaraj njegovom šumom.</a:t>
            </a:r>
          </a:p>
          <a:p>
            <a:r>
              <a:rPr lang="hr-HR" i="1" dirty="0" smtClean="0"/>
              <a:t>I žedne zmije koje ja ukrotih /pred tobom će biti ponizne.</a:t>
            </a:r>
          </a:p>
          <a:p>
            <a:r>
              <a:rPr lang="hr-HR" i="1" dirty="0" smtClean="0"/>
              <a:t>Neka ti pjevaju ptice koje ja ogrijah / u noćima oštrih </a:t>
            </a:r>
            <a:r>
              <a:rPr lang="hr-HR" i="1" dirty="0" err="1" smtClean="0"/>
              <a:t>mrazova</a:t>
            </a:r>
            <a:r>
              <a:rPr lang="hr-HR" i="1" dirty="0" smtClean="0"/>
              <a:t>.</a:t>
            </a:r>
            <a:endParaRPr lang="hr-HR" i="1" dirty="0"/>
          </a:p>
          <a:p>
            <a:r>
              <a:rPr lang="hr-HR" i="1" dirty="0" smtClean="0"/>
              <a:t>Neka te miluje dječak kojega zaštitih /od uhoda na pustom drumu.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8556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Epiteti: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nevinije (ruke)</a:t>
            </a:r>
          </a:p>
          <a:p>
            <a:r>
              <a:rPr lang="hr-HR" dirty="0" smtClean="0"/>
              <a:t>spore (sjenke)</a:t>
            </a:r>
          </a:p>
          <a:p>
            <a:r>
              <a:rPr lang="hr-HR" dirty="0" smtClean="0"/>
              <a:t>proljetni (vjetar)</a:t>
            </a:r>
          </a:p>
          <a:p>
            <a:r>
              <a:rPr lang="hr-HR" dirty="0" smtClean="0"/>
              <a:t>nedužne (postelje)</a:t>
            </a:r>
          </a:p>
          <a:p>
            <a:r>
              <a:rPr lang="hr-HR" dirty="0" smtClean="0"/>
              <a:t>nevidljive (planine)</a:t>
            </a:r>
          </a:p>
          <a:p>
            <a:r>
              <a:rPr lang="hr-HR" dirty="0" smtClean="0"/>
              <a:t>ožalošćene (pliskavice)</a:t>
            </a:r>
          </a:p>
          <a:p>
            <a:r>
              <a:rPr lang="hr-HR" dirty="0" smtClean="0"/>
              <a:t>prijazni (gušteri)</a:t>
            </a:r>
          </a:p>
          <a:p>
            <a:r>
              <a:rPr lang="hr-HR" dirty="0" smtClean="0"/>
              <a:t>žedne (zmije)</a:t>
            </a:r>
          </a:p>
          <a:p>
            <a:r>
              <a:rPr lang="hr-HR" dirty="0" smtClean="0"/>
              <a:t>oštri (</a:t>
            </a:r>
            <a:r>
              <a:rPr lang="hr-HR" dirty="0" err="1" smtClean="0"/>
              <a:t>mrazovi</a:t>
            </a:r>
            <a:r>
              <a:rPr lang="hr-HR" dirty="0" smtClean="0"/>
              <a:t>)</a:t>
            </a:r>
          </a:p>
          <a:p>
            <a:r>
              <a:rPr lang="hr-HR" dirty="0" smtClean="0"/>
              <a:t>ubogi (medvjedi)</a:t>
            </a:r>
          </a:p>
          <a:p>
            <a:r>
              <a:rPr lang="hr-HR" dirty="0" smtClean="0"/>
              <a:t>crna (šuma)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61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Motivi iz prirode: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proljetni vjetar</a:t>
            </a:r>
          </a:p>
          <a:p>
            <a:r>
              <a:rPr lang="hr-HR" dirty="0" smtClean="0"/>
              <a:t>sjene oblaka</a:t>
            </a:r>
          </a:p>
          <a:p>
            <a:r>
              <a:rPr lang="hr-HR" dirty="0" smtClean="0"/>
              <a:t>brijeg</a:t>
            </a:r>
          </a:p>
          <a:p>
            <a:r>
              <a:rPr lang="hr-HR" dirty="0" smtClean="0"/>
              <a:t>voćnjak</a:t>
            </a:r>
          </a:p>
          <a:p>
            <a:r>
              <a:rPr lang="hr-HR" dirty="0" smtClean="0"/>
              <a:t>oluje</a:t>
            </a:r>
          </a:p>
          <a:p>
            <a:r>
              <a:rPr lang="hr-HR" dirty="0" smtClean="0"/>
              <a:t>more</a:t>
            </a:r>
          </a:p>
          <a:p>
            <a:r>
              <a:rPr lang="hr-HR" dirty="0" smtClean="0"/>
              <a:t>žal</a:t>
            </a:r>
          </a:p>
          <a:p>
            <a:r>
              <a:rPr lang="hr-HR" dirty="0" smtClean="0"/>
              <a:t>pliskavice</a:t>
            </a:r>
          </a:p>
          <a:p>
            <a:r>
              <a:rPr lang="hr-HR" dirty="0" smtClean="0"/>
              <a:t>šuma</a:t>
            </a:r>
          </a:p>
          <a:p>
            <a:r>
              <a:rPr lang="hr-HR" dirty="0" smtClean="0"/>
              <a:t>zmije</a:t>
            </a:r>
          </a:p>
          <a:p>
            <a:r>
              <a:rPr lang="hr-HR" dirty="0" smtClean="0"/>
              <a:t>ptice</a:t>
            </a:r>
          </a:p>
          <a:p>
            <a:r>
              <a:rPr lang="hr-HR" dirty="0" smtClean="0"/>
              <a:t>cvijeće</a:t>
            </a:r>
          </a:p>
          <a:p>
            <a:r>
              <a:rPr lang="hr-HR" dirty="0" smtClean="0"/>
              <a:t>medvjedi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02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279</Words>
  <Application>Microsoft Office PowerPoint</Application>
  <PresentationFormat>Široki zaslon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VESNA PARUN,TI KOJA IMAŠ NEVINIJE RUKE</vt:lpstr>
      <vt:lpstr>Osobine koje pjesnikinja pripisuje suparnici:</vt:lpstr>
      <vt:lpstr>Savjeti drugoj ženi:</vt:lpstr>
      <vt:lpstr>Pjesnikinja se odriče:</vt:lpstr>
      <vt:lpstr>Molba suparnici:</vt:lpstr>
      <vt:lpstr>Personifikacije:</vt:lpstr>
      <vt:lpstr>Metafore:</vt:lpstr>
      <vt:lpstr>Epiteti:</vt:lpstr>
      <vt:lpstr>Motivi iz prirode: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7</cp:revision>
  <dcterms:created xsi:type="dcterms:W3CDTF">2023-04-03T17:02:25Z</dcterms:created>
  <dcterms:modified xsi:type="dcterms:W3CDTF">2023-04-03T18:28:55Z</dcterms:modified>
</cp:coreProperties>
</file>