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685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62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8981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7369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3338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4037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1924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4754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082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118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153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375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482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312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875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931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29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204E3-D73C-4123-9C9E-447B582AD2AF}" type="datetimeFigureOut">
              <a:rPr lang="sr-Latn-CS" smtClean="0"/>
              <a:pPr/>
              <a:t>20.12.2019.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7592-403C-49D9-B401-A8D9F5286E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392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33050" y="571480"/>
            <a:ext cx="7425098" cy="4429156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rgbClr val="FF0000"/>
                </a:solidFill>
                <a:latin typeface="Arial Black" pitchFamily="34" charset="0"/>
              </a:rPr>
              <a:t>Badnjak i Božić</a:t>
            </a:r>
            <a:endParaRPr lang="hr-HR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solidFill>
                  <a:srgbClr val="FF0000"/>
                </a:solidFill>
                <a:latin typeface="Arial Black" pitchFamily="34" charset="0"/>
              </a:rPr>
              <a:t>Badnjak</a:t>
            </a:r>
            <a:endParaRPr lang="hr-HR" sz="7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3200" dirty="0" smtClean="0">
                <a:latin typeface="Arial Black" pitchFamily="34" charset="0"/>
              </a:rPr>
              <a:t>Badnjak slavimo dan prije Božića </a:t>
            </a:r>
            <a:r>
              <a:rPr lang="hr-HR" sz="3200" dirty="0" err="1" smtClean="0">
                <a:latin typeface="Arial Black" pitchFamily="34" charset="0"/>
              </a:rPr>
              <a:t>tj</a:t>
            </a:r>
            <a:r>
              <a:rPr lang="hr-HR" sz="3200" dirty="0" smtClean="0">
                <a:latin typeface="Arial Black" pitchFamily="34" charset="0"/>
              </a:rPr>
              <a:t>. 24.12.</a:t>
            </a:r>
          </a:p>
          <a:p>
            <a:endParaRPr lang="hr-HR" sz="3200" dirty="0" smtClean="0">
              <a:latin typeface="Arial Black" pitchFamily="34" charset="0"/>
            </a:endParaRPr>
          </a:p>
          <a:p>
            <a:r>
              <a:rPr lang="hr-HR" sz="3200" dirty="0" smtClean="0">
                <a:latin typeface="Arial Black" pitchFamily="34" charset="0"/>
              </a:rPr>
              <a:t>Taj dan slavimo početak čovječanstva, </a:t>
            </a:r>
            <a:r>
              <a:rPr lang="hr-HR" sz="3200" dirty="0" err="1" smtClean="0">
                <a:latin typeface="Arial Black" pitchFamily="34" charset="0"/>
              </a:rPr>
              <a:t>tj</a:t>
            </a:r>
            <a:r>
              <a:rPr lang="hr-HR" sz="3200" dirty="0" smtClean="0">
                <a:latin typeface="Arial Black" pitchFamily="34" charset="0"/>
              </a:rPr>
              <a:t>. Adama i Evu. </a:t>
            </a:r>
          </a:p>
          <a:p>
            <a:endParaRPr lang="hr-HR" dirty="0" smtClean="0">
              <a:latin typeface="Arial Black" pitchFamily="34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39335" y="4653136"/>
            <a:ext cx="4305328" cy="3429000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latin typeface="Arial Black" pitchFamily="34" charset="0"/>
              </a:rPr>
              <a:t>Nakon zadnje mise zornice, muška djeca idu u položaje u kojima zažele blagoslov za obitelj u </a:t>
            </a:r>
            <a:r>
              <a:rPr lang="hr-HR" dirty="0" err="1" smtClean="0">
                <a:latin typeface="Arial Black" pitchFamily="34" charset="0"/>
              </a:rPr>
              <a:t>nadolazecoj</a:t>
            </a:r>
            <a:r>
              <a:rPr lang="hr-HR" dirty="0" smtClean="0">
                <a:latin typeface="Arial Black" pitchFamily="34" charset="0"/>
              </a:rPr>
              <a:t> godini. (</a:t>
            </a:r>
            <a:r>
              <a:rPr lang="hr-HR" dirty="0" err="1" smtClean="0">
                <a:latin typeface="Arial Black" pitchFamily="34" charset="0"/>
              </a:rPr>
              <a:t>kucilo</a:t>
            </a:r>
            <a:r>
              <a:rPr lang="hr-HR" dirty="0" smtClean="0">
                <a:latin typeface="Arial Black" pitchFamily="34" charset="0"/>
              </a:rPr>
              <a:t> se, </a:t>
            </a:r>
            <a:r>
              <a:rPr lang="hr-HR" dirty="0" err="1" smtClean="0">
                <a:latin typeface="Arial Black" pitchFamily="34" charset="0"/>
              </a:rPr>
              <a:t>macilo</a:t>
            </a:r>
            <a:r>
              <a:rPr lang="hr-HR" dirty="0" smtClean="0">
                <a:latin typeface="Arial Black" pitchFamily="34" charset="0"/>
              </a:rPr>
              <a:t> </a:t>
            </a:r>
            <a:r>
              <a:rPr lang="hr-HR" dirty="0" err="1" smtClean="0">
                <a:latin typeface="Arial Black" pitchFamily="34" charset="0"/>
              </a:rPr>
              <a:t>se</a:t>
            </a:r>
            <a:r>
              <a:rPr lang="hr-HR" dirty="0" smtClean="0">
                <a:latin typeface="Arial Black" pitchFamily="34" charset="0"/>
              </a:rPr>
              <a:t>, rodilo </a:t>
            </a:r>
            <a:r>
              <a:rPr lang="hr-HR" dirty="0" err="1" smtClean="0">
                <a:latin typeface="Arial Black" pitchFamily="34" charset="0"/>
              </a:rPr>
              <a:t>se.</a:t>
            </a:r>
            <a:r>
              <a:rPr lang="hr-HR" dirty="0" smtClean="0">
                <a:latin typeface="Arial Black" pitchFamily="34" charset="0"/>
              </a:rPr>
              <a:t>.)</a:t>
            </a:r>
            <a:endParaRPr lang="hr-HR" dirty="0">
              <a:latin typeface="Arial Black" pitchFamily="34" charset="0"/>
            </a:endParaRPr>
          </a:p>
        </p:txBody>
      </p:sp>
      <p:pic>
        <p:nvPicPr>
          <p:cNvPr id="1026" name="Picture 2" descr="Slikovni rezultat za badnjak polozaji sli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040" y="1674460"/>
            <a:ext cx="3358726" cy="282627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Slikovni rezultat za badnjak polozaji sli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397" y="188640"/>
            <a:ext cx="8136904" cy="63406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0541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5400" dirty="0" err="1" smtClean="0">
                <a:solidFill>
                  <a:srgbClr val="FF0000"/>
                </a:solidFill>
                <a:latin typeface="Arial Black" pitchFamily="34" charset="0"/>
              </a:rPr>
              <a:t>Obicaji</a:t>
            </a:r>
            <a:r>
              <a:rPr lang="hr-HR" sz="5400" dirty="0" smtClean="0">
                <a:solidFill>
                  <a:srgbClr val="FF0000"/>
                </a:solidFill>
                <a:latin typeface="Arial Black" pitchFamily="34" charset="0"/>
              </a:rPr>
              <a:t> na Badnjak</a:t>
            </a:r>
            <a:endParaRPr lang="hr-HR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>
                <a:latin typeface="Arial Black" pitchFamily="34" charset="0"/>
              </a:rPr>
              <a:t>Nakon zornice, položaja i ostaloga obitelj se okupi te zajedno objeduje po prvi put u tome danu .</a:t>
            </a:r>
          </a:p>
          <a:p>
            <a:endParaRPr lang="hr-HR" dirty="0" smtClean="0">
              <a:latin typeface="Arial Black" pitchFamily="34" charset="0"/>
            </a:endParaRPr>
          </a:p>
          <a:p>
            <a:r>
              <a:rPr lang="hr-HR" dirty="0" smtClean="0">
                <a:latin typeface="Arial Black" pitchFamily="34" charset="0"/>
              </a:rPr>
              <a:t>Obitelj zajedno ukrašava jelku te se navečer okuplja u jednoj prostoriji. 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Arial Black" pitchFamily="34" charset="0"/>
              </a:rPr>
              <a:t>Muški najstariji član obitelji unosi slamu te čestita Badnjak , Adama i Evu. Obitelj se zajedno moli, djeca skaču na slamu i vrte se sa  žitom u koje je zabijena svijeća.</a:t>
            </a:r>
            <a:endParaRPr lang="hr-HR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hr-HR" sz="2800" dirty="0" smtClean="0">
                <a:latin typeface="Arial Black" pitchFamily="34" charset="0"/>
              </a:rPr>
              <a:t>Nakon toga, obitelj zajedno večera posnu hranu te ide na misu , polnoćku. </a:t>
            </a:r>
          </a:p>
          <a:p>
            <a:endParaRPr lang="hr-HR" sz="2800" dirty="0" smtClean="0">
              <a:latin typeface="Arial Black" pitchFamily="34" charset="0"/>
            </a:endParaRPr>
          </a:p>
          <a:p>
            <a:endParaRPr lang="hr-HR" sz="2800" dirty="0" smtClean="0">
              <a:latin typeface="Arial Black" pitchFamily="34" charset="0"/>
            </a:endParaRPr>
          </a:p>
          <a:p>
            <a:r>
              <a:rPr lang="hr-HR" sz="2800" dirty="0" smtClean="0">
                <a:latin typeface="Arial Black" pitchFamily="34" charset="0"/>
              </a:rPr>
              <a:t>Već nakon polnoćke , čestita se Božić, Isusovo rođenje. 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Rezervirano mjesto sadržaja 6" descr="61310721-bozicno-drvce-ilustracija-foto-damir-speharpixsell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 rot="347485">
            <a:off x="3184587" y="525370"/>
            <a:ext cx="3945255" cy="2483671"/>
          </a:xfrm>
        </p:spPr>
      </p:pic>
      <p:pic>
        <p:nvPicPr>
          <p:cNvPr id="15362" name="Picture 2" descr="Slikovni rezultat za badnjak polozaji sli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50807" flipH="1">
            <a:off x="6416234" y="3504117"/>
            <a:ext cx="2143108" cy="296735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800" dirty="0" smtClean="0">
                <a:solidFill>
                  <a:srgbClr val="FF0000"/>
                </a:solidFill>
                <a:latin typeface="Arial Black" pitchFamily="34" charset="0"/>
              </a:rPr>
              <a:t>Božić</a:t>
            </a:r>
            <a:endParaRPr lang="hr-HR" sz="8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564941" y="1928705"/>
            <a:ext cx="3830406" cy="2878968"/>
          </a:xfrm>
        </p:spPr>
        <p:txBody>
          <a:bodyPr>
            <a:noAutofit/>
          </a:bodyPr>
          <a:lstStyle/>
          <a:p>
            <a:r>
              <a:rPr lang="hr-HR" sz="2200" dirty="0" smtClean="0">
                <a:latin typeface="Arial Black" pitchFamily="34" charset="0"/>
              </a:rPr>
              <a:t>Na Božić , 25.12, slavimo Isusovo rođenje.</a:t>
            </a:r>
          </a:p>
          <a:p>
            <a:r>
              <a:rPr lang="hr-HR" sz="2200" dirty="0" smtClean="0">
                <a:latin typeface="Arial Black" pitchFamily="34" charset="0"/>
              </a:rPr>
              <a:t>Idemo na misu, otvaramo darove i provodimo vrijeme s obitelji . </a:t>
            </a:r>
            <a:endParaRPr lang="hr-HR" sz="2200" dirty="0">
              <a:latin typeface="Arial Black" pitchFamily="34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Rezervirano mjesto sadržaja 6" descr="1zpoaja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 rot="21298041">
            <a:off x="4928154" y="1923909"/>
            <a:ext cx="3634433" cy="4316429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94</TotalTime>
  <Words>171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Bookman Old Style</vt:lpstr>
      <vt:lpstr>Rockwell</vt:lpstr>
      <vt:lpstr>Damask</vt:lpstr>
      <vt:lpstr>PowerPoint Presentation</vt:lpstr>
      <vt:lpstr>Badnjak</vt:lpstr>
      <vt:lpstr>PowerPoint Presentation</vt:lpstr>
      <vt:lpstr>Obicaji na Badnjak</vt:lpstr>
      <vt:lpstr>PowerPoint Presentation</vt:lpstr>
      <vt:lpstr>Božić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Admin</cp:lastModifiedBy>
  <cp:revision>14</cp:revision>
  <dcterms:created xsi:type="dcterms:W3CDTF">2017-12-15T20:07:32Z</dcterms:created>
  <dcterms:modified xsi:type="dcterms:W3CDTF">2019-12-20T12:40:17Z</dcterms:modified>
</cp:coreProperties>
</file>