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uta" initials="T" lastIdx="0" clrIdx="0">
    <p:extLst>
      <p:ext uri="{19B8F6BF-5375-455C-9EA6-DF929625EA0E}">
        <p15:presenceInfo xmlns:p15="http://schemas.microsoft.com/office/powerpoint/2012/main" userId="Teu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92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988605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31615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815720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95119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142792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660861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798037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02150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184911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778439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618396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657990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523852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286473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028986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841505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23612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0183-20C2-41B9-9CA0-8B9D071DA4BA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B8AF-FDBB-44EC-8ED8-CCCADBCE8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632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med">
    <p:circl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lovni.hr/after5/oglasavanje-preko-facebook-profila-za-nula-kuna-134916" TargetMode="External"/><Relationship Id="rId2" Type="http://schemas.openxmlformats.org/officeDocument/2006/relationships/hyperlink" Target="http://akcija.com.hr/ebook-osnove-digitalnog-marketing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virtualna-tvornica.com/facebook-market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8499A4-FC66-496E-AF11-A01009DFD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4" y="457932"/>
            <a:ext cx="6259286" cy="4561115"/>
          </a:xfrm>
        </p:spPr>
        <p:txBody>
          <a:bodyPr anchor="ctr">
            <a:normAutofit/>
          </a:bodyPr>
          <a:lstStyle/>
          <a:p>
            <a:r>
              <a:rPr lang="hr-HR" dirty="0"/>
              <a:t>INTERNETSKI MARKETING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B5EBE5A-47D7-4658-82B9-BACD35F16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937" y="3845618"/>
            <a:ext cx="6160168" cy="1173429"/>
          </a:xfrm>
        </p:spPr>
        <p:txBody>
          <a:bodyPr anchor="ctr">
            <a:normAutofit/>
          </a:bodyPr>
          <a:lstStyle/>
          <a:p>
            <a:pPr algn="r"/>
            <a:r>
              <a:rPr lang="hr-HR" sz="2800" dirty="0" smtClean="0"/>
              <a:t>KRISTIJAN ŠIMIĆ ADRIAN PIFAR </a:t>
            </a:r>
          </a:p>
          <a:p>
            <a:pPr algn="r"/>
            <a:r>
              <a:rPr lang="hr-HR" sz="2800" dirty="0" smtClean="0"/>
              <a:t>1.B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874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8ED82E-D39F-4FB3-A4D5-FA8608D0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022" y="299102"/>
            <a:ext cx="8610600" cy="1293028"/>
          </a:xfrm>
        </p:spPr>
        <p:txBody>
          <a:bodyPr/>
          <a:lstStyle/>
          <a:p>
            <a:r>
              <a:rPr lang="hr-HR" dirty="0"/>
              <a:t>Mogućnosti </a:t>
            </a:r>
            <a:r>
              <a:rPr lang="hr-HR" dirty="0" err="1"/>
              <a:t>facebooka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8FCBD88-AF52-4DC9-B72A-BEBF22B1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43" y="2933321"/>
            <a:ext cx="5037741" cy="264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nak množenja 10">
            <a:extLst>
              <a:ext uri="{FF2B5EF4-FFF2-40B4-BE49-F238E27FC236}">
                <a16:creationId xmlns="" xmlns:a16="http://schemas.microsoft.com/office/drawing/2014/main" id="{D965E494-E7E6-4D7E-B23B-AA00592C20CD}"/>
              </a:ext>
            </a:extLst>
          </p:cNvPr>
          <p:cNvSpPr/>
          <p:nvPr/>
        </p:nvSpPr>
        <p:spPr>
          <a:xfrm>
            <a:off x="2017230" y="1754445"/>
            <a:ext cx="4507242" cy="5206130"/>
          </a:xfrm>
          <a:prstGeom prst="mathMultiply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A485C374-1CB3-406E-B3B7-2ACDBF886691}"/>
              </a:ext>
            </a:extLst>
          </p:cNvPr>
          <p:cNvSpPr txBox="1"/>
          <p:nvPr/>
        </p:nvSpPr>
        <p:spPr>
          <a:xfrm>
            <a:off x="3281819" y="1382171"/>
            <a:ext cx="294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Rezultati mjerljivi, a isplativost uloženog visoka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734DA649-E74F-47F1-8402-9ABFED33987E}"/>
              </a:ext>
            </a:extLst>
          </p:cNvPr>
          <p:cNvSpPr txBox="1"/>
          <p:nvPr/>
        </p:nvSpPr>
        <p:spPr>
          <a:xfrm>
            <a:off x="413359" y="1589734"/>
            <a:ext cx="286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Multifunkcionalni društveni servis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872040E1-56F3-407A-AC8E-4B32F3DB746D}"/>
              </a:ext>
            </a:extLst>
          </p:cNvPr>
          <p:cNvSpPr txBox="1"/>
          <p:nvPr/>
        </p:nvSpPr>
        <p:spPr>
          <a:xfrm>
            <a:off x="716460" y="5855065"/>
            <a:ext cx="527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Mogućnost </a:t>
            </a:r>
            <a:r>
              <a:rPr lang="hr-HR" sz="2000" b="1" dirty="0" err="1"/>
              <a:t>personaliziranja</a:t>
            </a:r>
            <a:r>
              <a:rPr lang="hr-HR" sz="2000" b="1" dirty="0"/>
              <a:t> i ciljanja na SADRŽAJ MARKETINŠKE PONUDE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BAF0DED2-90F6-4B0A-A627-B7B10F0BD383}"/>
              </a:ext>
            </a:extLst>
          </p:cNvPr>
          <p:cNvSpPr txBox="1"/>
          <p:nvPr/>
        </p:nvSpPr>
        <p:spPr>
          <a:xfrm rot="20280397">
            <a:off x="228840" y="2698374"/>
            <a:ext cx="3056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Visoka razina učinkovitosti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52AD4987-05BB-4362-923D-D82C0C62C3DD}"/>
              </a:ext>
            </a:extLst>
          </p:cNvPr>
          <p:cNvSpPr txBox="1"/>
          <p:nvPr/>
        </p:nvSpPr>
        <p:spPr>
          <a:xfrm rot="2293710">
            <a:off x="6701686" y="5702104"/>
            <a:ext cx="316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Dijeljenje informacija i korištenje usluga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1A2C9A67-138B-4D13-9382-647DF87D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611" y="1828279"/>
            <a:ext cx="5715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89729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DE3CE32-3CA7-450A-89F0-3FF89505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57" y="366411"/>
            <a:ext cx="276225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276DBB60-755A-4E4F-A602-87645BAA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399" y="366411"/>
            <a:ext cx="2531961" cy="1865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E923D33-991E-4117-9B14-81680C93C2EB}"/>
              </a:ext>
            </a:extLst>
          </p:cNvPr>
          <p:cNvSpPr txBox="1"/>
          <p:nvPr/>
        </p:nvSpPr>
        <p:spPr>
          <a:xfrm>
            <a:off x="520861" y="1466006"/>
            <a:ext cx="309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„LJUDI NE KUPUJU DOBRA I USLUGE. ONI ODABIRU ODNOSE, PRIČE I ČAROLIJU.” </a:t>
            </a:r>
          </a:p>
          <a:p>
            <a:r>
              <a:rPr lang="hr-HR" dirty="0" err="1"/>
              <a:t>Seth</a:t>
            </a:r>
            <a:r>
              <a:rPr lang="hr-HR" dirty="0"/>
              <a:t> </a:t>
            </a:r>
            <a:r>
              <a:rPr lang="hr-HR" dirty="0" err="1"/>
              <a:t>Godin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C1550BD8-2D4F-4E9A-9F1A-D53C66A1B2F1}"/>
              </a:ext>
            </a:extLst>
          </p:cNvPr>
          <p:cNvSpPr txBox="1"/>
          <p:nvPr/>
        </p:nvSpPr>
        <p:spPr>
          <a:xfrm>
            <a:off x="523756" y="3553428"/>
            <a:ext cx="504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„KOMPANIJA IMA DVIJE I SAMO DVIJE FUNKCIJE: MARKETING I INOVACIJU. </a:t>
            </a:r>
          </a:p>
          <a:p>
            <a:r>
              <a:rPr lang="hr-HR" dirty="0"/>
              <a:t>MARKETING I INOVACIJA STVARAJU REZULTATE. SVE OSTALO JE SAMO TROŠAK.”</a:t>
            </a:r>
          </a:p>
          <a:p>
            <a:r>
              <a:rPr lang="hr-HR" dirty="0"/>
              <a:t>Peter </a:t>
            </a:r>
            <a:r>
              <a:rPr lang="hr-HR" dirty="0" err="1"/>
              <a:t>Drucker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2D7ADB6F-A5F8-45D7-A26E-38112B405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697" y="2601350"/>
            <a:ext cx="5397218" cy="404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5491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735615F-522A-4315-8D75-7A6D11A1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18" y="764373"/>
            <a:ext cx="3056681" cy="1293028"/>
          </a:xfrm>
        </p:spPr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643C226-5B13-4D17-A319-7E703EFA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43" y="2368180"/>
            <a:ext cx="11606514" cy="4024125"/>
          </a:xfrm>
        </p:spPr>
        <p:txBody>
          <a:bodyPr/>
          <a:lstStyle/>
          <a:p>
            <a:r>
              <a:rPr lang="hr-HR" dirty="0"/>
              <a:t>Marketing na društvenim mrežama je danas gotovo neizostavan dio komunikacijske strategije uspješnih poduzeća, pogotovo onih čiji su kupci fizičke osobe.</a:t>
            </a:r>
          </a:p>
          <a:p>
            <a:endParaRPr lang="hr-HR" dirty="0"/>
          </a:p>
          <a:p>
            <a:r>
              <a:rPr lang="hr-HR" dirty="0" err="1"/>
              <a:t>Mark</a:t>
            </a:r>
            <a:r>
              <a:rPr lang="hr-HR" dirty="0"/>
              <a:t> </a:t>
            </a:r>
            <a:r>
              <a:rPr lang="hr-HR" dirty="0" err="1"/>
              <a:t>Zuckerberg</a:t>
            </a:r>
            <a:r>
              <a:rPr lang="hr-HR" dirty="0"/>
              <a:t> 2004. pokrenuo Facebook – danas broji više od 1 230 000 000 korisnika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2D1DEC8-758F-4BD4-B14F-0C8C3CA0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19">
            <a:off x="5766752" y="116328"/>
            <a:ext cx="2188924" cy="2188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93700" dist="292100" dir="5400000" sx="132000" sy="132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DB150F0D-E128-436A-9D60-0E08792B2D14}"/>
              </a:ext>
            </a:extLst>
          </p:cNvPr>
          <p:cNvSpPr txBox="1"/>
          <p:nvPr/>
        </p:nvSpPr>
        <p:spPr>
          <a:xfrm>
            <a:off x="871684" y="1436407"/>
            <a:ext cx="461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DANAS SVAKA OZBILJNA FIRMA IMA SVOJU FACEBOOK STRANICU.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BFB4999-238E-4D16-9F07-64B3773A502C}"/>
              </a:ext>
            </a:extLst>
          </p:cNvPr>
          <p:cNvSpPr txBox="1"/>
          <p:nvPr/>
        </p:nvSpPr>
        <p:spPr>
          <a:xfrm>
            <a:off x="4041731" y="4722312"/>
            <a:ext cx="410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BITNO JE DEFINIRATI PUBLIKU.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AABB0439-173E-4E6E-8A12-8DABB3733487}"/>
              </a:ext>
            </a:extLst>
          </p:cNvPr>
          <p:cNvSpPr txBox="1"/>
          <p:nvPr/>
        </p:nvSpPr>
        <p:spPr>
          <a:xfrm>
            <a:off x="7841294" y="4722312"/>
            <a:ext cx="263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STVARATI ZANIMLJIVE SADRŽAJE.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959A8009-5402-4EC2-8F2C-FAC6A924F60B}"/>
              </a:ext>
            </a:extLst>
          </p:cNvPr>
          <p:cNvSpPr txBox="1"/>
          <p:nvPr/>
        </p:nvSpPr>
        <p:spPr>
          <a:xfrm>
            <a:off x="6095999" y="5727061"/>
            <a:ext cx="223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Facebook </a:t>
            </a:r>
            <a:r>
              <a:rPr lang="hr-HR" sz="2400" dirty="0" err="1">
                <a:solidFill>
                  <a:srgbClr val="FF0000"/>
                </a:solidFill>
              </a:rPr>
              <a:t>Ads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Strelica: lijevo-gore 9">
            <a:extLst>
              <a:ext uri="{FF2B5EF4-FFF2-40B4-BE49-F238E27FC236}">
                <a16:creationId xmlns="" xmlns:a16="http://schemas.microsoft.com/office/drawing/2014/main" id="{34651B56-9C7E-4E41-8872-8AB6ECF5D0E7}"/>
              </a:ext>
            </a:extLst>
          </p:cNvPr>
          <p:cNvSpPr/>
          <p:nvPr/>
        </p:nvSpPr>
        <p:spPr>
          <a:xfrm rot="5400000">
            <a:off x="4708336" y="5391571"/>
            <a:ext cx="1170471" cy="830997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A95D043B-ED49-456C-A6BA-53095E10B103}"/>
              </a:ext>
            </a:extLst>
          </p:cNvPr>
          <p:cNvSpPr txBox="1"/>
          <p:nvPr/>
        </p:nvSpPr>
        <p:spPr>
          <a:xfrm rot="20503112">
            <a:off x="311699" y="4660994"/>
            <a:ext cx="366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SPONZORIRANI POST NA FACEBOOKU = VEĆA ZARADA</a:t>
            </a:r>
          </a:p>
        </p:txBody>
      </p:sp>
    </p:spTree>
    <p:extLst>
      <p:ext uri="{BB962C8B-B14F-4D97-AF65-F5344CB8AC3E}">
        <p14:creationId xmlns:p14="http://schemas.microsoft.com/office/powerpoint/2010/main" val="8354663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1B60AFF-5D5C-4FAB-B297-99E2EC2B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2376887-5046-4B86-BCBC-BEAEE6A2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/>
          <a:lstStyle/>
          <a:p>
            <a:r>
              <a:rPr lang="hr-HR" dirty="0"/>
              <a:t>Marketing u Republici Hrvatskoj, 55% slučajeva, Martinović Maja</a:t>
            </a:r>
          </a:p>
          <a:p>
            <a:r>
              <a:rPr lang="hr-HR" dirty="0">
                <a:hlinkClick r:id="rId2"/>
              </a:rPr>
              <a:t>http://akcija.com.hr/ebook-osnove-digitalnog-marketinga/</a:t>
            </a:r>
            <a:endParaRPr lang="hr-HR" dirty="0"/>
          </a:p>
          <a:p>
            <a:r>
              <a:rPr lang="hr-HR" dirty="0">
                <a:hlinkClick r:id="rId3"/>
              </a:rPr>
              <a:t>http://www.poslovni.hr/after5/oglasavanje-preko-facebook-profila-za-nula-kuna-134916</a:t>
            </a:r>
            <a:endParaRPr lang="hr-HR" dirty="0"/>
          </a:p>
          <a:p>
            <a:r>
              <a:rPr lang="hr-HR" dirty="0">
                <a:hlinkClick r:id="rId4"/>
              </a:rPr>
              <a:t>https://www.virtualna-tvornica.com/facebook-marketing/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F1CB28C-6C7B-438B-921A-13ECBADF1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72" y="4069463"/>
            <a:ext cx="5374822" cy="2768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72552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3A3B6AB-DAD3-431C-BFB6-604086C9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C6034F7-CB45-488C-AE5D-9D0D7409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Cilj              oglašavanje proizvoda i usluga putem digitalnih medija</a:t>
            </a:r>
          </a:p>
          <a:p>
            <a:endParaRPr lang="hr-HR" dirty="0"/>
          </a:p>
          <a:p>
            <a:r>
              <a:rPr lang="hr-HR" dirty="0"/>
              <a:t>Oglašavanje na internetu, web marketing, online marketing, digitalni marketing, i-marketing, e-marketing…</a:t>
            </a:r>
          </a:p>
          <a:p>
            <a:endParaRPr lang="hr-HR" dirty="0"/>
          </a:p>
          <a:p>
            <a:r>
              <a:rPr lang="hr-HR" dirty="0"/>
              <a:t>Temelj uspješne, globalne marketinške kampanje</a:t>
            </a:r>
          </a:p>
          <a:p>
            <a:r>
              <a:rPr lang="hr-HR" dirty="0"/>
              <a:t>Marketing društvenih mreža           „</a:t>
            </a:r>
            <a:r>
              <a:rPr lang="hr-HR" sz="1800" i="1" dirty="0"/>
              <a:t>Facebook kao </a:t>
            </a:r>
            <a:r>
              <a:rPr lang="hr-HR" sz="1800" i="1" dirty="0" err="1"/>
              <a:t>oglašivačka</a:t>
            </a:r>
            <a:r>
              <a:rPr lang="hr-HR" sz="1800" i="1" dirty="0"/>
              <a:t> platforma iz snova”</a:t>
            </a:r>
          </a:p>
          <a:p>
            <a:pPr marL="0" indent="0">
              <a:buNone/>
            </a:pPr>
            <a:r>
              <a:rPr lang="hr-HR" sz="1800" i="1" dirty="0"/>
              <a:t>                                                  upravljanje istima (</a:t>
            </a:r>
            <a:r>
              <a:rPr lang="hr-HR" sz="1800" i="1" dirty="0" err="1"/>
              <a:t>community</a:t>
            </a:r>
            <a:r>
              <a:rPr lang="hr-HR" sz="1800" i="1" dirty="0"/>
              <a:t> management)</a:t>
            </a:r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r>
              <a:rPr lang="hr-HR" sz="1800" i="1" dirty="0"/>
              <a:t>                                                    </a:t>
            </a:r>
            <a:r>
              <a:rPr lang="hr-HR" sz="1800" i="1" dirty="0" err="1"/>
              <a:t>branding</a:t>
            </a:r>
            <a:r>
              <a:rPr lang="hr-HR" sz="1800" i="1" dirty="0"/>
              <a:t>, promocija proizvoda, poboljšanje pozicije web stranice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="" xmlns:a16="http://schemas.microsoft.com/office/drawing/2014/main" id="{8F45197C-9648-415C-8401-8F6C20CFECB4}"/>
              </a:ext>
            </a:extLst>
          </p:cNvPr>
          <p:cNvCxnSpPr/>
          <p:nvPr/>
        </p:nvCxnSpPr>
        <p:spPr>
          <a:xfrm>
            <a:off x="1467293" y="2381693"/>
            <a:ext cx="978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="" xmlns:a16="http://schemas.microsoft.com/office/drawing/2014/main" id="{14B9D510-51DB-4015-9B7C-1A48B2B488FE}"/>
              </a:ext>
            </a:extLst>
          </p:cNvPr>
          <p:cNvCxnSpPr/>
          <p:nvPr/>
        </p:nvCxnSpPr>
        <p:spPr>
          <a:xfrm>
            <a:off x="4795283" y="4843130"/>
            <a:ext cx="691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oveznik: kutno 11">
            <a:extLst>
              <a:ext uri="{FF2B5EF4-FFF2-40B4-BE49-F238E27FC236}">
                <a16:creationId xmlns="" xmlns:a16="http://schemas.microsoft.com/office/drawing/2014/main" id="{070278FA-406C-4820-B149-D7AF047DADCB}"/>
              </a:ext>
            </a:extLst>
          </p:cNvPr>
          <p:cNvCxnSpPr/>
          <p:nvPr/>
        </p:nvCxnSpPr>
        <p:spPr>
          <a:xfrm>
            <a:off x="1956390" y="5092995"/>
            <a:ext cx="1903229" cy="202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oveznik: kutno 13">
            <a:extLst>
              <a:ext uri="{FF2B5EF4-FFF2-40B4-BE49-F238E27FC236}">
                <a16:creationId xmlns="" xmlns:a16="http://schemas.microsoft.com/office/drawing/2014/main" id="{4DC01213-99C8-4878-9D95-86DAA37C8580}"/>
              </a:ext>
            </a:extLst>
          </p:cNvPr>
          <p:cNvCxnSpPr/>
          <p:nvPr/>
        </p:nvCxnSpPr>
        <p:spPr>
          <a:xfrm rot="16200000" flipH="1">
            <a:off x="4205177" y="5416223"/>
            <a:ext cx="425302" cy="3721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15859D37-82CE-4BEB-80F8-0DBAB0C3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52" y="363799"/>
            <a:ext cx="3947095" cy="1693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45380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172E608-0346-431C-9891-BC66869C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2429" y="924456"/>
            <a:ext cx="8610600" cy="1293028"/>
          </a:xfrm>
        </p:spPr>
        <p:txBody>
          <a:bodyPr/>
          <a:lstStyle/>
          <a:p>
            <a:r>
              <a:rPr lang="hr-HR" dirty="0"/>
              <a:t>INTERNETSKI MARKETING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F928849-7FE0-4BEF-A988-C8F8BD7B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27042"/>
            <a:ext cx="10820400" cy="3948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  NOVE TEHNOLOGIJE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zasnivaju se na digitalnim postavkama     podaci jeftini i lako dostupni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neograničen put korištenja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prostorno i vremenski neograničen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Mobilna komunikacija, Internet, interaktivna televizija i interaktivni radio</a:t>
            </a:r>
          </a:p>
          <a:p>
            <a:pPr marL="0" indent="0">
              <a:buNone/>
            </a:pPr>
            <a:r>
              <a:rPr lang="hr-HR" dirty="0"/>
              <a:t>Postoji razlika između internetskog marketinga, elektroničnog (e-marketinga), digitalnog marketinga, elektroničkog poslovanja i elektroničkog trgovanja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66E7A73-5E04-4E1C-9315-77FC3AA8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104" y="-16468"/>
            <a:ext cx="3483406" cy="3174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Ravni poveznik sa strelicom 6">
            <a:extLst>
              <a:ext uri="{FF2B5EF4-FFF2-40B4-BE49-F238E27FC236}">
                <a16:creationId xmlns="" xmlns:a16="http://schemas.microsoft.com/office/drawing/2014/main" id="{04DC9B1A-114D-4081-B1F6-99BB0673D6BC}"/>
              </a:ext>
            </a:extLst>
          </p:cNvPr>
          <p:cNvCxnSpPr>
            <a:cxnSpLocks/>
          </p:cNvCxnSpPr>
          <p:nvPr/>
        </p:nvCxnSpPr>
        <p:spPr>
          <a:xfrm flipH="1">
            <a:off x="3933253" y="2544916"/>
            <a:ext cx="777240" cy="52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="" xmlns:a16="http://schemas.microsoft.com/office/drawing/2014/main" id="{F937F216-09DE-43C4-A62A-74390BEC7F51}"/>
              </a:ext>
            </a:extLst>
          </p:cNvPr>
          <p:cNvCxnSpPr>
            <a:cxnSpLocks/>
          </p:cNvCxnSpPr>
          <p:nvPr/>
        </p:nvCxnSpPr>
        <p:spPr>
          <a:xfrm>
            <a:off x="7583807" y="2544916"/>
            <a:ext cx="617220" cy="61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D5278089-AEA4-48B1-BEBA-241F758D9664}"/>
              </a:ext>
            </a:extLst>
          </p:cNvPr>
          <p:cNvSpPr txBox="1"/>
          <p:nvPr/>
        </p:nvSpPr>
        <p:spPr>
          <a:xfrm>
            <a:off x="1597980" y="354969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Internet najveća svjetska mreža</a:t>
            </a:r>
          </a:p>
        </p:txBody>
      </p:sp>
    </p:spTree>
    <p:extLst>
      <p:ext uri="{BB962C8B-B14F-4D97-AF65-F5344CB8AC3E}">
        <p14:creationId xmlns:p14="http://schemas.microsoft.com/office/powerpoint/2010/main" val="24270333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8D347B6-957A-40ED-A006-6B86B8A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4806"/>
            <a:ext cx="8610600" cy="1293028"/>
          </a:xfrm>
        </p:spPr>
        <p:txBody>
          <a:bodyPr/>
          <a:lstStyle/>
          <a:p>
            <a:r>
              <a:rPr lang="hr-HR" dirty="0"/>
              <a:t>INTERNETSKI MARKETING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DFC57B6-9688-483A-A659-38E38B1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589020"/>
            <a:ext cx="10820400" cy="2709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Interaktivnost i „preciznost”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 err="1"/>
              <a:t>Praktičanost</a:t>
            </a:r>
            <a:r>
              <a:rPr lang="hr-HR" i="1" dirty="0"/>
              <a:t> i dostupnost svima, veća fleksibilnost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ONLINE PERCEPCIJA MARKE PRVENSTVENO OVISI O IZGLEDU WEB STRANICE</a:t>
            </a:r>
          </a:p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D239A32-EC5E-4D75-9BD8-35C4B3D6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276939"/>
            <a:ext cx="3200400" cy="2137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748EE85-3E8A-43DF-B9A1-6A81949D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88" y="362062"/>
            <a:ext cx="5219700" cy="2286000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="" xmlns:a16="http://schemas.microsoft.com/office/drawing/2014/main" id="{2A75F3E2-2223-4F67-9D16-CC8EB33B0CC3}"/>
              </a:ext>
            </a:extLst>
          </p:cNvPr>
          <p:cNvCxnSpPr/>
          <p:nvPr/>
        </p:nvCxnSpPr>
        <p:spPr>
          <a:xfrm flipH="1">
            <a:off x="3177540" y="3787844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4E5C8240-E73A-4C40-98E1-435634F99A77}"/>
              </a:ext>
            </a:extLst>
          </p:cNvPr>
          <p:cNvSpPr txBox="1"/>
          <p:nvPr/>
        </p:nvSpPr>
        <p:spPr>
          <a:xfrm>
            <a:off x="1099185" y="3414270"/>
            <a:ext cx="244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Specifične želje i potrebe, personalizacija i odnos s klijentima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="" xmlns:a16="http://schemas.microsoft.com/office/drawing/2014/main" id="{EF072F77-4061-490A-87CC-91BB3E6817B9}"/>
              </a:ext>
            </a:extLst>
          </p:cNvPr>
          <p:cNvCxnSpPr/>
          <p:nvPr/>
        </p:nvCxnSpPr>
        <p:spPr>
          <a:xfrm>
            <a:off x="7898130" y="3787844"/>
            <a:ext cx="811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F53CF123-62EB-4B98-9582-3D0FC61D6130}"/>
              </a:ext>
            </a:extLst>
          </p:cNvPr>
          <p:cNvSpPr txBox="1"/>
          <p:nvPr/>
        </p:nvSpPr>
        <p:spPr>
          <a:xfrm>
            <a:off x="9035415" y="3533303"/>
            <a:ext cx="258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Odabiranje ciljane skupine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CDADBB9E-0AC3-4E13-A36B-68259E45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340" y="819094"/>
            <a:ext cx="2874948" cy="159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44931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719BF4-D235-477B-8183-BB854973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hr-HR" dirty="0"/>
              <a:t>Facebook kao </a:t>
            </a:r>
            <a:r>
              <a:rPr lang="hr-HR" dirty="0" err="1"/>
              <a:t>oglašivačka</a:t>
            </a:r>
            <a:r>
              <a:rPr lang="hr-HR" dirty="0"/>
              <a:t> platforma iz snova: atraktivan i pristupačan svima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18EBCBF-CB2D-452A-8F8E-80A415E7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331720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FENOMEN VIRTUALNIH MREŽA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="" xmlns:a16="http://schemas.microsoft.com/office/drawing/2014/main" id="{216E640A-7000-4DC2-9C6A-D3F923851E70}"/>
              </a:ext>
            </a:extLst>
          </p:cNvPr>
          <p:cNvCxnSpPr>
            <a:cxnSpLocks/>
          </p:cNvCxnSpPr>
          <p:nvPr/>
        </p:nvCxnSpPr>
        <p:spPr>
          <a:xfrm flipH="1">
            <a:off x="2895600" y="2709685"/>
            <a:ext cx="876300" cy="37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E565864-1B2D-48D8-882F-1BD1A38AEA0B}"/>
              </a:ext>
            </a:extLst>
          </p:cNvPr>
          <p:cNvSpPr txBox="1"/>
          <p:nvPr/>
        </p:nvSpPr>
        <p:spPr>
          <a:xfrm>
            <a:off x="857250" y="2760211"/>
            <a:ext cx="227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Ekspanzija funkcionalnosti i rastuća popularnost 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="" xmlns:a16="http://schemas.microsoft.com/office/drawing/2014/main" id="{FD2A9304-94C7-4D1D-9CAB-C70BB4282AB5}"/>
              </a:ext>
            </a:extLst>
          </p:cNvPr>
          <p:cNvCxnSpPr>
            <a:cxnSpLocks/>
          </p:cNvCxnSpPr>
          <p:nvPr/>
        </p:nvCxnSpPr>
        <p:spPr>
          <a:xfrm>
            <a:off x="4411980" y="2800350"/>
            <a:ext cx="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1221FCDE-DA14-4DB6-8207-FB70690F20DE}"/>
              </a:ext>
            </a:extLst>
          </p:cNvPr>
          <p:cNvSpPr txBox="1"/>
          <p:nvPr/>
        </p:nvSpPr>
        <p:spPr>
          <a:xfrm>
            <a:off x="2621280" y="3971588"/>
            <a:ext cx="392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Akademski </a:t>
            </a:r>
            <a:r>
              <a:rPr lang="hr-HR" dirty="0" err="1"/>
              <a:t>Disneyland</a:t>
            </a:r>
            <a:r>
              <a:rPr lang="hr-HR" dirty="0"/>
              <a:t> (tzv. web 2.0 platforma)</a:t>
            </a:r>
          </a:p>
          <a:p>
            <a:endParaRPr lang="hr-HR" dirty="0"/>
          </a:p>
          <a:p>
            <a:r>
              <a:rPr lang="hr-HR" dirty="0"/>
              <a:t>www tehnologija i web dizajn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="" xmlns:a16="http://schemas.microsoft.com/office/drawing/2014/main" id="{BBC9B8BC-1CBC-4689-8B63-54FF3B80174C}"/>
              </a:ext>
            </a:extLst>
          </p:cNvPr>
          <p:cNvCxnSpPr/>
          <p:nvPr/>
        </p:nvCxnSpPr>
        <p:spPr>
          <a:xfrm>
            <a:off x="6789420" y="2833248"/>
            <a:ext cx="37719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ED23DF03-D4FD-4458-844F-E000162E3529}"/>
              </a:ext>
            </a:extLst>
          </p:cNvPr>
          <p:cNvSpPr txBox="1"/>
          <p:nvPr/>
        </p:nvSpPr>
        <p:spPr>
          <a:xfrm>
            <a:off x="6800850" y="3657600"/>
            <a:ext cx="213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Facebook fenomen (prezentacija identiteta, prava na privatnost, društveni kapital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="" xmlns:a16="http://schemas.microsoft.com/office/drawing/2014/main" id="{F70F8164-9E44-40A9-8AB5-AAC2261DE5F9}"/>
              </a:ext>
            </a:extLst>
          </p:cNvPr>
          <p:cNvCxnSpPr/>
          <p:nvPr/>
        </p:nvCxnSpPr>
        <p:spPr>
          <a:xfrm>
            <a:off x="8103870" y="2718948"/>
            <a:ext cx="96012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6CCA476E-C270-4093-A773-374BEF4920A6}"/>
              </a:ext>
            </a:extLst>
          </p:cNvPr>
          <p:cNvSpPr txBox="1"/>
          <p:nvPr/>
        </p:nvSpPr>
        <p:spPr>
          <a:xfrm>
            <a:off x="9315449" y="3657600"/>
            <a:ext cx="201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Personalizacija marketinških komunikacija, uvjerljiva iskustva,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B55E1CB9-D29F-4FD1-8622-B55E7C3D859E}"/>
              </a:ext>
            </a:extLst>
          </p:cNvPr>
          <p:cNvSpPr txBox="1"/>
          <p:nvPr/>
        </p:nvSpPr>
        <p:spPr>
          <a:xfrm>
            <a:off x="2251710" y="589788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IZAZOV: ODABRATI ADEKVATNU KOMUNIKACIJSKU STRATEGIJU</a:t>
            </a:r>
          </a:p>
        </p:txBody>
      </p:sp>
    </p:spTree>
    <p:extLst>
      <p:ext uri="{BB962C8B-B14F-4D97-AF65-F5344CB8AC3E}">
        <p14:creationId xmlns:p14="http://schemas.microsoft.com/office/powerpoint/2010/main" val="24379672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495152-D769-451A-92DB-5A3DE73FCD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64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ebo, na zatvorenom, elektronički, računalo&#10;&#10;Opis je generiran uz vrlo visoku pouzdanost">
            <a:extLst>
              <a:ext uri="{FF2B5EF4-FFF2-40B4-BE49-F238E27FC236}">
                <a16:creationId xmlns="" xmlns:a16="http://schemas.microsoft.com/office/drawing/2014/main" id="{5AF75D76-514E-4351-9571-D61FF5D56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" r="-1" b="-1"/>
          <a:stretch/>
        </p:blipFill>
        <p:spPr>
          <a:xfrm>
            <a:off x="542415" y="4063575"/>
            <a:ext cx="3620481" cy="2302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B646D02-CFE5-46DE-95DB-1B0A287D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06" y="626466"/>
            <a:ext cx="6832600" cy="1293028"/>
          </a:xfrm>
        </p:spPr>
        <p:txBody>
          <a:bodyPr>
            <a:normAutofit/>
          </a:bodyPr>
          <a:lstStyle/>
          <a:p>
            <a:r>
              <a:rPr lang="hr-HR" sz="3700" dirty="0"/>
              <a:t>Facebook: globalno rastuća društvena mreža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654863F7-1D9B-412C-9642-094B4D9BE360}"/>
              </a:ext>
            </a:extLst>
          </p:cNvPr>
          <p:cNvSpPr txBox="1"/>
          <p:nvPr/>
        </p:nvSpPr>
        <p:spPr>
          <a:xfrm>
            <a:off x="676980" y="2082615"/>
            <a:ext cx="615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Nastao 2004. kao projekt troje </a:t>
            </a:r>
            <a:r>
              <a:rPr lang="hr-HR" dirty="0" err="1"/>
              <a:t>harvardskih</a:t>
            </a:r>
            <a:r>
              <a:rPr lang="hr-HR" dirty="0"/>
              <a:t> studenata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="" xmlns:a16="http://schemas.microsoft.com/office/drawing/2014/main" id="{BC326CF2-7E47-4BD6-BDE7-23BDC3145A23}"/>
              </a:ext>
            </a:extLst>
          </p:cNvPr>
          <p:cNvSpPr/>
          <p:nvPr/>
        </p:nvSpPr>
        <p:spPr>
          <a:xfrm>
            <a:off x="3187345" y="2717189"/>
            <a:ext cx="265814" cy="446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9851F728-0475-441A-8009-F5A96CEE8C2B}"/>
              </a:ext>
            </a:extLst>
          </p:cNvPr>
          <p:cNvSpPr txBox="1"/>
          <p:nvPr/>
        </p:nvSpPr>
        <p:spPr>
          <a:xfrm>
            <a:off x="676980" y="3429000"/>
            <a:ext cx="550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 godina nakon čak 350 milijuna korisnika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="" xmlns:a16="http://schemas.microsoft.com/office/drawing/2014/main" id="{1E2C7057-80FF-42AC-87F9-3DE7453E20CE}"/>
              </a:ext>
            </a:extLst>
          </p:cNvPr>
          <p:cNvSpPr/>
          <p:nvPr/>
        </p:nvSpPr>
        <p:spPr>
          <a:xfrm>
            <a:off x="4955149" y="3961316"/>
            <a:ext cx="300795" cy="460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261CDF0B-EEB6-4925-8729-0AC15A897ECE}"/>
              </a:ext>
            </a:extLst>
          </p:cNvPr>
          <p:cNvSpPr txBox="1"/>
          <p:nvPr/>
        </p:nvSpPr>
        <p:spPr>
          <a:xfrm>
            <a:off x="4664780" y="4938507"/>
            <a:ext cx="337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Indija</a:t>
            </a:r>
          </a:p>
          <a:p>
            <a:pPr marL="342900" indent="-342900">
              <a:buAutoNum type="arabicPeriod"/>
            </a:pPr>
            <a:r>
              <a:rPr lang="hr-HR" dirty="0"/>
              <a:t>Kina</a:t>
            </a:r>
          </a:p>
          <a:p>
            <a:pPr marL="342900" indent="-342900">
              <a:buAutoNum type="arabicPeriod"/>
            </a:pPr>
            <a:r>
              <a:rPr lang="hr-HR" dirty="0"/>
              <a:t>Facebook</a:t>
            </a:r>
          </a:p>
        </p:txBody>
      </p:sp>
      <p:pic>
        <p:nvPicPr>
          <p:cNvPr id="5" name="Slika 4" descr="Slika na kojoj se prikazuje snimka zaslona&#10;&#10;Opis je generiran uz vrlo visoku pouzdanost">
            <a:extLst>
              <a:ext uri="{FF2B5EF4-FFF2-40B4-BE49-F238E27FC236}">
                <a16:creationId xmlns="" xmlns:a16="http://schemas.microsoft.com/office/drawing/2014/main" id="{BABB6CEE-7CA7-4ABA-AB52-7A6E71EA7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"/>
          <a:stretch/>
        </p:blipFill>
        <p:spPr>
          <a:xfrm>
            <a:off x="6936058" y="2207018"/>
            <a:ext cx="4839137" cy="4363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3D3CC2C8-1673-43FA-BA30-83EDFB66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406" y="71765"/>
            <a:ext cx="4170884" cy="184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5385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F5221C3-BFCB-42A3-B76D-94772B5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29649"/>
            <a:ext cx="8610600" cy="948680"/>
          </a:xfrm>
        </p:spPr>
        <p:txBody>
          <a:bodyPr>
            <a:normAutofit fontScale="90000"/>
          </a:bodyPr>
          <a:lstStyle/>
          <a:p>
            <a:r>
              <a:rPr lang="hr-HR" dirty="0"/>
              <a:t>ZNAČAJKE I VRIJEDNOST FACEBOOKA ZA OGLAŠIVAČE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6A95473-B891-4D1B-B2B7-88699BFFB73E}"/>
              </a:ext>
            </a:extLst>
          </p:cNvPr>
          <p:cNvSpPr txBox="1"/>
          <p:nvPr/>
        </p:nvSpPr>
        <p:spPr>
          <a:xfrm>
            <a:off x="370388" y="3148314"/>
            <a:ext cx="2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Oglašavačka</a:t>
            </a:r>
            <a:r>
              <a:rPr lang="hr-HR" dirty="0"/>
              <a:t> industrija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03A4578C-4851-4812-A812-55011AB831D3}"/>
              </a:ext>
            </a:extLst>
          </p:cNvPr>
          <p:cNvSpPr txBox="1"/>
          <p:nvPr/>
        </p:nvSpPr>
        <p:spPr>
          <a:xfrm>
            <a:off x="370388" y="3831220"/>
            <a:ext cx="402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Široka platforma, široka upotreba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E17D2366-37F9-4917-94EA-22B026B39171}"/>
              </a:ext>
            </a:extLst>
          </p:cNvPr>
          <p:cNvSpPr txBox="1"/>
          <p:nvPr/>
        </p:nvSpPr>
        <p:spPr>
          <a:xfrm>
            <a:off x="370388" y="2465408"/>
            <a:ext cx="461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Razine integracije -&gt; recept za uspjeh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164D691-A704-43B4-B1F8-71F63979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465" y="2450232"/>
            <a:ext cx="4121310" cy="274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81D692B-98F4-43B1-814C-26A69B2D428E}"/>
              </a:ext>
            </a:extLst>
          </p:cNvPr>
          <p:cNvSpPr txBox="1"/>
          <p:nvPr/>
        </p:nvSpPr>
        <p:spPr>
          <a:xfrm>
            <a:off x="370388" y="4555042"/>
            <a:ext cx="333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Povezuje i osnažuje postojeće društvene mreže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59B37B38-1AEF-4D89-B8D5-82F0E712971F}"/>
              </a:ext>
            </a:extLst>
          </p:cNvPr>
          <p:cNvSpPr txBox="1"/>
          <p:nvPr/>
        </p:nvSpPr>
        <p:spPr>
          <a:xfrm>
            <a:off x="370388" y="5555863"/>
            <a:ext cx="461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Individualnost i osobni interesi korisnika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4F974032-2460-4EC5-BA29-52A560D14D8F}"/>
              </a:ext>
            </a:extLst>
          </p:cNvPr>
          <p:cNvSpPr txBox="1"/>
          <p:nvPr/>
        </p:nvSpPr>
        <p:spPr>
          <a:xfrm>
            <a:off x="370388" y="1887202"/>
            <a:ext cx="401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Aktivnost korisnika i dijeljenje slike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9C331B6C-A4C9-4126-B5CD-7AF5BBC0B8B8}"/>
              </a:ext>
            </a:extLst>
          </p:cNvPr>
          <p:cNvSpPr txBox="1"/>
          <p:nvPr/>
        </p:nvSpPr>
        <p:spPr>
          <a:xfrm>
            <a:off x="9858153" y="2465408"/>
            <a:ext cx="164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ATRAKTIVAN MEDIJ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A70300CD-FDCA-445F-B5DC-BAD65A92360F}"/>
              </a:ext>
            </a:extLst>
          </p:cNvPr>
          <p:cNvSpPr txBox="1"/>
          <p:nvPr/>
        </p:nvSpPr>
        <p:spPr>
          <a:xfrm>
            <a:off x="9613340" y="4278043"/>
            <a:ext cx="220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PRISTUPAČNA CIJENA OGLAŠAVANJA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="" xmlns:a16="http://schemas.microsoft.com/office/drawing/2014/main" id="{6D64BFDC-AEBB-43D2-97EE-3A0434E93FD9}"/>
              </a:ext>
            </a:extLst>
          </p:cNvPr>
          <p:cNvCxnSpPr/>
          <p:nvPr/>
        </p:nvCxnSpPr>
        <p:spPr>
          <a:xfrm flipV="1">
            <a:off x="10682176" y="3332980"/>
            <a:ext cx="0" cy="682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="" xmlns:a16="http://schemas.microsoft.com/office/drawing/2014/main" id="{15D2B37A-9B84-4CBD-921F-57A8764459B8}"/>
              </a:ext>
            </a:extLst>
          </p:cNvPr>
          <p:cNvCxnSpPr/>
          <p:nvPr/>
        </p:nvCxnSpPr>
        <p:spPr>
          <a:xfrm flipH="1" flipV="1">
            <a:off x="4550735" y="2071868"/>
            <a:ext cx="94629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6277E6A7-5D4B-4C99-A48D-9B9E1788421F}"/>
              </a:ext>
            </a:extLst>
          </p:cNvPr>
          <p:cNvCxnSpPr>
            <a:stCxn id="6" idx="3"/>
          </p:cNvCxnSpPr>
          <p:nvPr/>
        </p:nvCxnSpPr>
        <p:spPr>
          <a:xfrm flipH="1">
            <a:off x="4752753" y="2650074"/>
            <a:ext cx="235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="" xmlns:a16="http://schemas.microsoft.com/office/drawing/2014/main" id="{9623D8E4-7387-4C6D-BC31-A614F19FF718}"/>
              </a:ext>
            </a:extLst>
          </p:cNvPr>
          <p:cNvCxnSpPr>
            <a:endCxn id="4" idx="3"/>
          </p:cNvCxnSpPr>
          <p:nvPr/>
        </p:nvCxnSpPr>
        <p:spPr>
          <a:xfrm flipH="1">
            <a:off x="3368233" y="3332980"/>
            <a:ext cx="1620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="" xmlns:a16="http://schemas.microsoft.com/office/drawing/2014/main" id="{63F0D016-FE2C-401E-B547-BA55C776DF74}"/>
              </a:ext>
            </a:extLst>
          </p:cNvPr>
          <p:cNvCxnSpPr/>
          <p:nvPr/>
        </p:nvCxnSpPr>
        <p:spPr>
          <a:xfrm flipH="1">
            <a:off x="4550735" y="3831220"/>
            <a:ext cx="43795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="" xmlns:a16="http://schemas.microsoft.com/office/drawing/2014/main" id="{E4B1BA27-16DF-4B71-ACFC-61EA84709BC2}"/>
              </a:ext>
            </a:extLst>
          </p:cNvPr>
          <p:cNvCxnSpPr/>
          <p:nvPr/>
        </p:nvCxnSpPr>
        <p:spPr>
          <a:xfrm flipH="1">
            <a:off x="3891516" y="4785875"/>
            <a:ext cx="1097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="" xmlns:a16="http://schemas.microsoft.com/office/drawing/2014/main" id="{5D26C279-C11C-4033-8315-69B93717EFAC}"/>
              </a:ext>
            </a:extLst>
          </p:cNvPr>
          <p:cNvCxnSpPr/>
          <p:nvPr/>
        </p:nvCxnSpPr>
        <p:spPr>
          <a:xfrm flipH="1">
            <a:off x="4550735" y="5212948"/>
            <a:ext cx="437951" cy="24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190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BDFADFB3-3D44-49A8-AE3B-A87C61607F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="" xmlns:a16="http://schemas.microsoft.com/office/drawing/2014/main" id="{BB912AE0-CAD9-4F8F-A2A2-BDF07D4EDD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8" name="Rectangle 12">
            <a:extLst>
              <a:ext uri="{FF2B5EF4-FFF2-40B4-BE49-F238E27FC236}">
                <a16:creationId xmlns="" xmlns:a16="http://schemas.microsoft.com/office/drawing/2014/main" id="{BD7C2DEF-63C5-495B-BBE5-720E5D12B4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E21E403-0B61-4473-BE57-AB0F163796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873E82D4-7393-4AA9-BDD0-13FE5527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91" y="2587215"/>
            <a:ext cx="6355459" cy="3273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7088ED4-04DE-4ECB-84F6-35A4949D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975" y="-1485411"/>
            <a:ext cx="8086897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STANDARDNO OGLAŠAVANJE NA FACEBOOKU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B108D82-2599-43A7-9DF4-640FBFF0A179}"/>
              </a:ext>
            </a:extLst>
          </p:cNvPr>
          <p:cNvSpPr txBox="1"/>
          <p:nvPr/>
        </p:nvSpPr>
        <p:spPr>
          <a:xfrm>
            <a:off x="235610" y="3497987"/>
            <a:ext cx="2808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Oblik promocije proizvoda:</a:t>
            </a:r>
          </a:p>
          <a:p>
            <a:r>
              <a:rPr lang="hr-HR" dirty="0"/>
              <a:t>Izrađivanje aplikacija ili profila poduzeća, </a:t>
            </a:r>
          </a:p>
          <a:p>
            <a:r>
              <a:rPr lang="hr-HR" dirty="0"/>
              <a:t>standardna pozicija oglasa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EABD97A-DC1E-4C79-BB4C-AC33ABDEC79F}"/>
              </a:ext>
            </a:extLst>
          </p:cNvPr>
          <p:cNvSpPr txBox="1"/>
          <p:nvPr/>
        </p:nvSpPr>
        <p:spPr>
          <a:xfrm>
            <a:off x="6366120" y="2064397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Dobra stranica na koju vodi link, ciljana skupina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CA8A2433-2AFD-4887-9711-068DC1700FDF}"/>
              </a:ext>
            </a:extLst>
          </p:cNvPr>
          <p:cNvSpPr txBox="1"/>
          <p:nvPr/>
        </p:nvSpPr>
        <p:spPr>
          <a:xfrm>
            <a:off x="4058337" y="5986192"/>
            <a:ext cx="306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Praćenje posjećenosti stranice i statistika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0860C8F9-8001-4315-8168-62D7B174DF36}"/>
              </a:ext>
            </a:extLst>
          </p:cNvPr>
          <p:cNvSpPr txBox="1"/>
          <p:nvPr/>
        </p:nvSpPr>
        <p:spPr>
          <a:xfrm>
            <a:off x="9826661" y="3900579"/>
            <a:ext cx="222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Model plaćanja po kliku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F94940B8-B5F5-47E9-8ED4-87B290FC7D54}"/>
              </a:ext>
            </a:extLst>
          </p:cNvPr>
          <p:cNvSpPr txBox="1"/>
          <p:nvPr/>
        </p:nvSpPr>
        <p:spPr>
          <a:xfrm>
            <a:off x="944208" y="1995447"/>
            <a:ext cx="392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Dinamika i promjene utječu na cijene oglasa</a:t>
            </a:r>
          </a:p>
        </p:txBody>
      </p:sp>
    </p:spTree>
    <p:extLst>
      <p:ext uri="{BB962C8B-B14F-4D97-AF65-F5344CB8AC3E}">
        <p14:creationId xmlns:p14="http://schemas.microsoft.com/office/powerpoint/2010/main" val="39823992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8C00219-6017-452C-AB40-5EFAD212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265" y="465474"/>
            <a:ext cx="8610600" cy="1293028"/>
          </a:xfrm>
        </p:spPr>
        <p:txBody>
          <a:bodyPr/>
          <a:lstStyle/>
          <a:p>
            <a:r>
              <a:rPr lang="hr-HR" dirty="0"/>
              <a:t>Promotivne aplikacije i okupljanje članova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55C527A-8FD1-4325-9C06-4E677EE2D741}"/>
              </a:ext>
            </a:extLst>
          </p:cNvPr>
          <p:cNvSpPr txBox="1"/>
          <p:nvPr/>
        </p:nvSpPr>
        <p:spPr>
          <a:xfrm rot="20797408">
            <a:off x="656576" y="1277549"/>
            <a:ext cx="385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u="sng" dirty="0">
                <a:solidFill>
                  <a:srgbClr val="FF0000"/>
                </a:solidFill>
              </a:rPr>
              <a:t>Osnovna postavka oglašavanja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112250B-610A-4839-932D-294608F6DD78}"/>
              </a:ext>
            </a:extLst>
          </p:cNvPr>
          <p:cNvSpPr txBox="1"/>
          <p:nvPr/>
        </p:nvSpPr>
        <p:spPr>
          <a:xfrm>
            <a:off x="506086" y="2310580"/>
            <a:ext cx="49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Redovito pratiti razvoj medija i kontinuirano prilagođavati svoju komunikaciju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5993D36-0882-4C65-BF9E-D28DDE5A51A3}"/>
              </a:ext>
            </a:extLst>
          </p:cNvPr>
          <p:cNvSpPr txBox="1"/>
          <p:nvPr/>
        </p:nvSpPr>
        <p:spPr>
          <a:xfrm>
            <a:off x="506086" y="3313470"/>
            <a:ext cx="346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Implementiranje promotivnih aplikacija na korporativne stranice Facebooka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3231A10-C3FA-49A0-BF8B-D4EC04E4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13" y="3208180"/>
            <a:ext cx="2256231" cy="22562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94818E4-DF33-4D88-AC90-1242D980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50" y="3943312"/>
            <a:ext cx="3305175" cy="123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E02D234-599B-426E-95C0-FAEED28C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617" y="2362260"/>
            <a:ext cx="2217865" cy="110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5E9DC7F-115F-4FF5-9F7F-A8073BF454CB}"/>
              </a:ext>
            </a:extLst>
          </p:cNvPr>
          <p:cNvSpPr txBox="1"/>
          <p:nvPr/>
        </p:nvSpPr>
        <p:spPr>
          <a:xfrm>
            <a:off x="1027195" y="4786258"/>
            <a:ext cx="293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Povećanje prodaje 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="" xmlns:a16="http://schemas.microsoft.com/office/drawing/2014/main" id="{D332A385-DD28-4AF1-B994-E90045045DDE}"/>
              </a:ext>
            </a:extLst>
          </p:cNvPr>
          <p:cNvCxnSpPr/>
          <p:nvPr/>
        </p:nvCxnSpPr>
        <p:spPr>
          <a:xfrm>
            <a:off x="2049750" y="5336591"/>
            <a:ext cx="0" cy="47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D75DAB65-B929-4C50-8804-62A36F8D2834}"/>
              </a:ext>
            </a:extLst>
          </p:cNvPr>
          <p:cNvSpPr txBox="1"/>
          <p:nvPr/>
        </p:nvSpPr>
        <p:spPr>
          <a:xfrm>
            <a:off x="319273" y="5981308"/>
            <a:ext cx="383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/>
              <a:t>CILJ PROMOTIVNIH AKTIVNOSTI</a:t>
            </a:r>
          </a:p>
        </p:txBody>
      </p:sp>
    </p:spTree>
    <p:extLst>
      <p:ext uri="{BB962C8B-B14F-4D97-AF65-F5344CB8AC3E}">
        <p14:creationId xmlns:p14="http://schemas.microsoft.com/office/powerpoint/2010/main" val="19270631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382</TotalTime>
  <Words>516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Isparavanje</vt:lpstr>
      <vt:lpstr>INTERNETSKI MARKETING</vt:lpstr>
      <vt:lpstr>Uvod</vt:lpstr>
      <vt:lpstr>INTERNETSKI MARKETING</vt:lpstr>
      <vt:lpstr>INTERNETSKI MARKETING</vt:lpstr>
      <vt:lpstr>Facebook kao oglašivačka platforma iz snova: atraktivan i pristupačan svima</vt:lpstr>
      <vt:lpstr>Facebook: globalno rastuća društvena mreža</vt:lpstr>
      <vt:lpstr>ZNAČAJKE I VRIJEDNOST FACEBOOKA ZA OGLAŠIVAČE</vt:lpstr>
      <vt:lpstr>STANDARDNO OGLAŠAVANJE NA FACEBOOKU</vt:lpstr>
      <vt:lpstr>Promotivne aplikacije i okupljanje članova </vt:lpstr>
      <vt:lpstr>Mogućnosti facebooka</vt:lpstr>
      <vt:lpstr>PowerPoint Presentation</vt:lpstr>
      <vt:lpstr>ZAKLJUČAK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INTERNETSKI MARKETING</dc:title>
  <dc:creator>Teuta</dc:creator>
  <cp:lastModifiedBy>Pifar</cp:lastModifiedBy>
  <cp:revision>31</cp:revision>
  <dcterms:created xsi:type="dcterms:W3CDTF">2018-03-01T19:24:37Z</dcterms:created>
  <dcterms:modified xsi:type="dcterms:W3CDTF">2018-10-16T09:28:08Z</dcterms:modified>
</cp:coreProperties>
</file>