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1FB8-B836-45AB-B2AF-86BD1C02CE1A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CB4D-6659-4C08-B3B5-AB4658AA422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CB4D-6659-4C08-B3B5-AB4658AA422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615A33-6D97-4EEB-84FE-F9DBCEE9465C}" type="datetimeFigureOut">
              <a:rPr lang="sr-Latn-CS" smtClean="0"/>
              <a:pPr/>
              <a:t>1.10.2017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C5CF26-B3A0-4052-8AEE-3BBAE802EE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hr.wikipedia.org/wiki/Stadion_Chamart%C3%ADn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486648" cy="4214842"/>
          </a:xfrm>
        </p:spPr>
        <p:txBody>
          <a:bodyPr/>
          <a:lstStyle/>
          <a:p>
            <a:endParaRPr lang="hr-HR" sz="9600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400" y="5143512"/>
            <a:ext cx="7772400" cy="928694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600" i="1" u="sng" dirty="0" smtClean="0">
                <a:latin typeface="Arial Black" pitchFamily="34" charset="0"/>
                <a:cs typeface="Aharoni" pitchFamily="2" charset="-79"/>
              </a:rPr>
              <a:t>LA LIGA</a:t>
            </a:r>
            <a:endParaRPr lang="hr-HR" sz="6600" i="1" u="sng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Liga de </a:t>
            </a:r>
            <a:r>
              <a:rPr lang="hr-HR" sz="2400" b="1" i="1" dirty="0" err="1" smtClean="0">
                <a:solidFill>
                  <a:srgbClr val="00B0F0"/>
                </a:solidFill>
                <a:latin typeface="Arial Black" pitchFamily="34" charset="0"/>
              </a:rPr>
              <a:t>Futbol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hr-HR" sz="2400" b="1" i="1" dirty="0" err="1" smtClean="0">
                <a:solidFill>
                  <a:srgbClr val="00B0F0"/>
                </a:solidFill>
                <a:latin typeface="Arial Black" pitchFamily="34" charset="0"/>
              </a:rPr>
              <a:t>Profesional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, poznatija kao </a:t>
            </a:r>
            <a:r>
              <a:rPr lang="hr-HR" sz="2400" b="1" i="1" dirty="0" err="1" smtClean="0">
                <a:solidFill>
                  <a:srgbClr val="00B0F0"/>
                </a:solidFill>
                <a:latin typeface="Arial Black" pitchFamily="34" charset="0"/>
              </a:rPr>
              <a:t>La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 Liga ili </a:t>
            </a:r>
            <a:r>
              <a:rPr lang="hr-HR" sz="2400" b="1" i="1" dirty="0" err="1" smtClean="0">
                <a:solidFill>
                  <a:srgbClr val="00B0F0"/>
                </a:solidFill>
                <a:latin typeface="Arial Black" pitchFamily="34" charset="0"/>
              </a:rPr>
              <a:t>Primera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hr-HR" sz="2400" b="1" i="1" dirty="0" err="1" smtClean="0">
                <a:solidFill>
                  <a:srgbClr val="00B0F0"/>
                </a:solidFill>
                <a:latin typeface="Arial Black" pitchFamily="34" charset="0"/>
              </a:rPr>
              <a:t>Division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 španjolska je nogometna liga.</a:t>
            </a:r>
          </a:p>
          <a:p>
            <a:r>
              <a:rPr lang="es-ES" sz="2400" b="1" i="1" dirty="0" smtClean="0">
                <a:solidFill>
                  <a:srgbClr val="00B0F0"/>
                </a:solidFill>
                <a:latin typeface="Arial Black" pitchFamily="34" charset="0"/>
              </a:rPr>
              <a:t>Od 1950-ih godina, 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Real i </a:t>
            </a:r>
            <a:r>
              <a:rPr lang="es-ES" sz="2400" b="1" i="1" dirty="0" smtClean="0">
                <a:solidFill>
                  <a:srgbClr val="00B0F0"/>
                </a:solidFill>
                <a:latin typeface="Arial Black" pitchFamily="34" charset="0"/>
              </a:rPr>
              <a:t> Barcel</a:t>
            </a:r>
            <a:r>
              <a:rPr lang="hr-HR" sz="2400" b="1" i="1" dirty="0" smtClean="0">
                <a:solidFill>
                  <a:srgbClr val="00B0F0"/>
                </a:solidFill>
                <a:latin typeface="Arial Black" pitchFamily="34" charset="0"/>
              </a:rPr>
              <a:t>ona</a:t>
            </a:r>
            <a:r>
              <a:rPr lang="es-ES" sz="2400" b="1" i="1" dirty="0" smtClean="0">
                <a:solidFill>
                  <a:srgbClr val="00B0F0"/>
                </a:solidFill>
                <a:latin typeface="Arial Black" pitchFamily="34" charset="0"/>
              </a:rPr>
              <a:t> su dominirali natjecanjem.</a:t>
            </a:r>
            <a:endParaRPr lang="hr-HR" sz="24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264820" cy="5724985"/>
          </a:xfrm>
        </p:spPr>
        <p:txBody>
          <a:bodyPr>
            <a:normAutofit/>
          </a:bodyPr>
          <a:lstStyle/>
          <a:p>
            <a:r>
              <a:rPr lang="hr-HR" sz="2000" b="1" i="1" dirty="0" err="1" smtClean="0">
                <a:solidFill>
                  <a:srgbClr val="00B0F0"/>
                </a:solidFill>
                <a:latin typeface="Arial Black" pitchFamily="34" charset="0"/>
              </a:rPr>
              <a:t>La</a:t>
            </a:r>
            <a:r>
              <a:rPr lang="hr-HR" sz="2000" b="1" i="1" dirty="0" smtClean="0">
                <a:solidFill>
                  <a:srgbClr val="00B0F0"/>
                </a:solidFill>
                <a:latin typeface="Arial Black" pitchFamily="34" charset="0"/>
              </a:rPr>
              <a:t> Liga je trenutno prva u UEFA-inoj ljestvici europskih liga na temelju njihovih nastupa u europskim natjecanjima tijekom petogodišnjeg razdoblja ispred engleske </a:t>
            </a:r>
            <a:r>
              <a:rPr lang="hr-HR" sz="2000" b="1" i="1" u="sng" dirty="0" err="1" smtClean="0">
                <a:solidFill>
                  <a:srgbClr val="00B0F0"/>
                </a:solidFill>
                <a:latin typeface="Arial Black" pitchFamily="34" charset="0"/>
              </a:rPr>
              <a:t>Premier</a:t>
            </a:r>
            <a:r>
              <a:rPr lang="hr-HR" sz="2000" b="1" i="1" u="sng" dirty="0" smtClean="0">
                <a:solidFill>
                  <a:srgbClr val="00B0F0"/>
                </a:solidFill>
                <a:latin typeface="Arial Black" pitchFamily="34" charset="0"/>
              </a:rPr>
              <a:t> Lige.</a:t>
            </a:r>
          </a:p>
        </p:txBody>
      </p:sp>
      <p:pic>
        <p:nvPicPr>
          <p:cNvPr id="1026" name="Picture 2" descr="Slikovni rezultat za LA L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357694"/>
            <a:ext cx="4500561" cy="2245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kovni rezultat za real madri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307663" flipH="1">
            <a:off x="164508" y="463955"/>
            <a:ext cx="5479062" cy="232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0" name="Picture 6" descr="Slikovni rezultat za real mad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8610">
            <a:off x="4534548" y="3187637"/>
            <a:ext cx="4435002" cy="2258471"/>
          </a:xfrm>
          <a:prstGeom prst="rect">
            <a:avLst/>
          </a:prstGeom>
          <a:noFill/>
        </p:spPr>
      </p:pic>
      <p:pic>
        <p:nvPicPr>
          <p:cNvPr id="21512" name="Picture 8" descr="Slikovni rezultat za real mad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2010">
            <a:off x="6069486" y="173960"/>
            <a:ext cx="2444063" cy="2888440"/>
          </a:xfrm>
          <a:prstGeom prst="rect">
            <a:avLst/>
          </a:prstGeom>
          <a:noFill/>
        </p:spPr>
      </p:pic>
      <p:pic>
        <p:nvPicPr>
          <p:cNvPr id="21514" name="Picture 10" descr="Poveza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3880">
            <a:off x="368747" y="2778160"/>
            <a:ext cx="4040435" cy="2440154"/>
          </a:xfrm>
          <a:prstGeom prst="rect">
            <a:avLst/>
          </a:prstGeom>
          <a:noFill/>
        </p:spPr>
      </p:pic>
      <p:pic>
        <p:nvPicPr>
          <p:cNvPr id="21516" name="Picture 12" descr="Slikovni rezultat za real mad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072050"/>
            <a:ext cx="403279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0"/>
            <a:ext cx="7772400" cy="3857628"/>
          </a:xfrm>
        </p:spPr>
        <p:txBody>
          <a:bodyPr>
            <a:normAutofit/>
          </a:bodyPr>
          <a:lstStyle/>
          <a:p>
            <a:r>
              <a:rPr lang="hr-HR" sz="4800" b="1" i="1" dirty="0" smtClean="0">
                <a:solidFill>
                  <a:srgbClr val="00B0F0"/>
                </a:solidFill>
                <a:latin typeface="Arial Black" pitchFamily="34" charset="0"/>
              </a:rPr>
              <a:t>Život ima mnogo različitih poglavlja. Jedno loše poglavlje, ne znači da je to kraj knjige.-CR7 </a:t>
            </a:r>
            <a:endParaRPr lang="hr-HR" sz="48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8674" name="AutoShape 2" descr="Slikovni rezultat za RONAL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76" name="AutoShape 4" descr="Slikovni rezultat za RONAL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78" name="AutoShape 6" descr="Slikovni rezultat za RONAL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80" name="AutoShape 8" descr="Slikovni rezultat za RONAL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8682" name="Picture 10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7286676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ku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3686">
            <a:off x="5430486" y="100344"/>
            <a:ext cx="1812811" cy="3222774"/>
          </a:xfrm>
          <a:prstGeom prst="rect">
            <a:avLst/>
          </a:prstGeom>
        </p:spPr>
      </p:pic>
      <p:pic>
        <p:nvPicPr>
          <p:cNvPr id="5" name="Slika 4" descr="b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4868">
            <a:off x="1321615" y="3190847"/>
            <a:ext cx="1921817" cy="3416563"/>
          </a:xfrm>
          <a:prstGeom prst="rect">
            <a:avLst/>
          </a:prstGeom>
        </p:spPr>
      </p:pic>
      <p:pic>
        <p:nvPicPr>
          <p:cNvPr id="4" name="Slika 3" descr="22184867_1743947632568465_94183402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8485">
            <a:off x="5589431" y="2515677"/>
            <a:ext cx="2509774" cy="4461821"/>
          </a:xfrm>
          <a:prstGeom prst="rect">
            <a:avLst/>
          </a:prstGeom>
        </p:spPr>
      </p:pic>
      <p:pic>
        <p:nvPicPr>
          <p:cNvPr id="3" name="Slika 2" descr="cccccccccccc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7504">
            <a:off x="632124" y="418908"/>
            <a:ext cx="4269255" cy="24014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786" y="1714488"/>
            <a:ext cx="7772400" cy="4702886"/>
          </a:xfrm>
        </p:spPr>
        <p:txBody>
          <a:bodyPr/>
          <a:lstStyle/>
          <a:p>
            <a:pPr algn="ctr"/>
            <a:r>
              <a:rPr lang="hr-HR" sz="8000" i="1" u="sng" dirty="0" smtClean="0">
                <a:solidFill>
                  <a:srgbClr val="00B0F0"/>
                </a:solidFill>
                <a:latin typeface="Arial Black" pitchFamily="34" charset="0"/>
              </a:rPr>
              <a:t>HALA MADRID!!!</a:t>
            </a:r>
            <a:r>
              <a:rPr lang="hr-HR" sz="9600" i="1" u="sng" dirty="0" smtClean="0">
                <a:latin typeface="Arial Black" pitchFamily="34" charset="0"/>
              </a:rPr>
              <a:t/>
            </a:r>
            <a:br>
              <a:rPr lang="hr-HR" sz="9600" i="1" u="sng" dirty="0" smtClean="0">
                <a:latin typeface="Arial Black" pitchFamily="34" charset="0"/>
              </a:rPr>
            </a:br>
            <a:r>
              <a:rPr lang="hr-HR" sz="9600" i="1" u="sng" dirty="0" smtClean="0">
                <a:latin typeface="Arial Black" pitchFamily="34" charset="0"/>
              </a:rPr>
              <a:t/>
            </a:r>
            <a:br>
              <a:rPr lang="hr-HR" sz="9600" i="1" u="sng" dirty="0" smtClean="0">
                <a:latin typeface="Arial Black" pitchFamily="34" charset="0"/>
              </a:rPr>
            </a:br>
            <a:r>
              <a:rPr lang="hr-HR" sz="3200" i="1" u="sng" dirty="0" smtClean="0">
                <a:latin typeface="Arial Black" pitchFamily="34" charset="0"/>
              </a:rPr>
              <a:t> </a:t>
            </a:r>
            <a:r>
              <a:rPr lang="hr-HR" sz="3200" i="1" u="sng" dirty="0" err="1" smtClean="0">
                <a:solidFill>
                  <a:srgbClr val="00B0F0"/>
                </a:solidFill>
                <a:latin typeface="Arial Black" pitchFamily="34" charset="0"/>
              </a:rPr>
              <a:t>By</a:t>
            </a:r>
            <a:r>
              <a:rPr lang="hr-HR" sz="3200" i="1" u="sng" dirty="0" smtClean="0">
                <a:solidFill>
                  <a:srgbClr val="00B0F0"/>
                </a:solidFill>
                <a:latin typeface="Arial Black" pitchFamily="34" charset="0"/>
              </a:rPr>
              <a:t>. Josipa Zdunić , 1.E</a:t>
            </a:r>
            <a:endParaRPr lang="hr-HR" sz="32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869934"/>
          </a:xfrm>
        </p:spPr>
        <p:txBody>
          <a:bodyPr>
            <a:normAutofit fontScale="90000"/>
          </a:bodyPr>
          <a:lstStyle/>
          <a:p>
            <a:r>
              <a:rPr lang="hr-HR" sz="6600" i="1" u="sng" dirty="0" smtClean="0">
                <a:latin typeface="Arial Black" pitchFamily="34" charset="0"/>
              </a:rPr>
              <a:t>O </a:t>
            </a:r>
            <a:r>
              <a:rPr lang="hr-HR" sz="6600" i="1" u="sng" dirty="0" err="1" smtClean="0">
                <a:latin typeface="Arial Black" pitchFamily="34" charset="0"/>
              </a:rPr>
              <a:t>klubu.</a:t>
            </a:r>
            <a:r>
              <a:rPr lang="hr-HR" sz="6600" i="1" u="sng" dirty="0" smtClean="0">
                <a:latin typeface="Arial Black" pitchFamily="34" charset="0"/>
              </a:rPr>
              <a:t>. </a:t>
            </a:r>
            <a:endParaRPr lang="hr-HR" sz="6600" i="1" u="sng" dirty="0"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397764" indent="-342900">
              <a:buFont typeface="Arial" pitchFamily="34" charset="0"/>
              <a:buChar char="•"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 Madrid jedan je od najjačih svjetskih klubova</a:t>
            </a:r>
            <a:r>
              <a:rPr lang="hr-HR" dirty="0" smtClean="0"/>
              <a:t>.</a:t>
            </a:r>
          </a:p>
          <a:p>
            <a:pPr marL="397764" indent="-342900">
              <a:buFont typeface="Arial" pitchFamily="34" charset="0"/>
              <a:buChar char="•"/>
            </a:pPr>
            <a:r>
              <a:rPr lang="hr-HR" i="1" dirty="0" smtClean="0"/>
              <a:t>Sjedište mu je smješteno u glavnom gradu Španjolske , Madridu.</a:t>
            </a:r>
          </a:p>
          <a:p>
            <a:pPr marL="397764" indent="-342900">
              <a:buFont typeface="Arial" pitchFamily="34" charset="0"/>
              <a:buChar char="•"/>
            </a:pPr>
            <a:r>
              <a:rPr lang="hr-HR" i="1" dirty="0" smtClean="0"/>
              <a:t>Službeno je osnovan 1902.g pod imenom Madrid CF</a:t>
            </a:r>
          </a:p>
          <a:p>
            <a:pPr marL="397764" indent="-342900">
              <a:buFont typeface="Arial" pitchFamily="34" charset="0"/>
              <a:buChar char="•"/>
            </a:pPr>
            <a:r>
              <a:rPr lang="hr-HR" i="1" dirty="0" smtClean="0"/>
              <a:t>Real Madrid je prema FIFI proglašen najboljim klubom 20.stoljeća</a:t>
            </a:r>
          </a:p>
          <a:p>
            <a:pPr marL="397764" indent="-342900"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5" name="Rezervirano mjesto sadržaja 4" descr="RM C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i="1" u="sng" dirty="0" smtClean="0">
                <a:solidFill>
                  <a:srgbClr val="0070C0"/>
                </a:solidFill>
                <a:latin typeface="Arial Black" pitchFamily="34" charset="0"/>
              </a:rPr>
              <a:t>Santiago   </a:t>
            </a:r>
            <a:r>
              <a:rPr lang="hr-HR" sz="4800" i="1" u="sng" dirty="0" err="1" smtClean="0">
                <a:solidFill>
                  <a:srgbClr val="0070C0"/>
                </a:solidFill>
                <a:latin typeface="Arial Black" pitchFamily="34" charset="0"/>
              </a:rPr>
              <a:t>Bernabeu</a:t>
            </a:r>
            <a:endParaRPr lang="hr-HR" sz="4800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14678" y="2214554"/>
            <a:ext cx="142876" cy="71438"/>
          </a:xfrm>
        </p:spPr>
        <p:txBody>
          <a:bodyPr>
            <a:normAutofit fontScale="25000" lnSpcReduction="2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284165" cy="190490"/>
          </a:xfrm>
        </p:spPr>
        <p:txBody>
          <a:bodyPr>
            <a:normAutofit fontScale="32500" lnSpcReduction="20000"/>
          </a:bodyPr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0" y="2428868"/>
            <a:ext cx="2571736" cy="4429132"/>
          </a:xfrm>
        </p:spPr>
        <p:txBody>
          <a:bodyPr>
            <a:normAutofit fontScale="92500"/>
          </a:bodyPr>
          <a:lstStyle/>
          <a:p>
            <a:r>
              <a:rPr lang="hr-HR" i="1" dirty="0" smtClean="0">
                <a:solidFill>
                  <a:srgbClr val="00B0F0"/>
                </a:solidFill>
              </a:rPr>
              <a:t>Službeno je otvoren 14. 12.1947. pod imenom </a:t>
            </a:r>
            <a:r>
              <a:rPr lang="hr-HR" i="1" dirty="0" err="1" smtClean="0">
                <a:solidFill>
                  <a:srgbClr val="00B0F0"/>
                </a:solidFill>
              </a:rPr>
              <a:t>Nuevo</a:t>
            </a:r>
            <a:r>
              <a:rPr lang="hr-HR" i="1" dirty="0" smtClean="0">
                <a:solidFill>
                  <a:srgbClr val="00B0F0"/>
                </a:solidFill>
              </a:rPr>
              <a:t> </a:t>
            </a:r>
            <a:r>
              <a:rPr lang="hr-HR" i="1" dirty="0" err="1" smtClean="0">
                <a:solidFill>
                  <a:srgbClr val="00B0F0"/>
                </a:solidFill>
              </a:rPr>
              <a:t>Estadio</a:t>
            </a:r>
            <a:r>
              <a:rPr lang="hr-HR" i="1" dirty="0" smtClean="0">
                <a:solidFill>
                  <a:srgbClr val="00B0F0"/>
                </a:solidFill>
              </a:rPr>
              <a:t> </a:t>
            </a:r>
            <a:r>
              <a:rPr lang="hr-HR" i="1" dirty="0" err="1" smtClean="0">
                <a:solidFill>
                  <a:srgbClr val="00B0F0"/>
                </a:solidFill>
              </a:rPr>
              <a:t>Chamartín</a:t>
            </a:r>
            <a:r>
              <a:rPr lang="hr-HR" i="1" dirty="0" smtClean="0">
                <a:solidFill>
                  <a:srgbClr val="00B0F0"/>
                </a:solidFill>
              </a:rPr>
              <a:t>, po uzoru na stariji stadion </a:t>
            </a:r>
            <a:r>
              <a:rPr lang="hr-HR" i="1" u="sng" dirty="0" err="1" smtClean="0">
                <a:solidFill>
                  <a:srgbClr val="00B0F0"/>
                </a:solidFill>
                <a:hlinkClick r:id="rId2"/>
              </a:rPr>
              <a:t>Chamartín</a:t>
            </a:r>
            <a:r>
              <a:rPr lang="hr-HR" i="1" dirty="0" smtClean="0">
                <a:solidFill>
                  <a:srgbClr val="00B0F0"/>
                </a:solidFill>
              </a:rPr>
              <a:t>  koji je uništen nakon završetka Španjolskog građanskog rata </a:t>
            </a:r>
            <a:endParaRPr lang="hr-HR" i="1" dirty="0">
              <a:solidFill>
                <a:srgbClr val="00B0F0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3214678" y="3643314"/>
            <a:ext cx="5572163" cy="2786082"/>
          </a:xfrm>
        </p:spPr>
        <p:txBody>
          <a:bodyPr numCol="2"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endParaRPr lang="hr-HR" sz="2000" dirty="0" smtClean="0"/>
          </a:p>
          <a:p>
            <a:pPr>
              <a:buNone/>
            </a:pPr>
            <a:r>
              <a:rPr lang="hr-HR" i="1" dirty="0" smtClean="0">
                <a:solidFill>
                  <a:srgbClr val="00B0F0"/>
                </a:solidFill>
              </a:rPr>
              <a:t>Stadion se gradio 3 godine (1944-1947) , a cijena stadiona je 1.732.943 €</a:t>
            </a:r>
          </a:p>
          <a:p>
            <a:pPr>
              <a:buFont typeface="Wingdings" pitchFamily="2" charset="2"/>
              <a:buChar char="§"/>
            </a:pPr>
            <a:r>
              <a:rPr lang="hr-HR" i="1" dirty="0" smtClean="0">
                <a:solidFill>
                  <a:srgbClr val="00B0F0"/>
                </a:solidFill>
              </a:rPr>
              <a:t>Danas je ovaj stadion jedan od  najpoznatijih, najljepših i najprestižnijih stadiona svijeta.</a:t>
            </a:r>
          </a:p>
          <a:p>
            <a:pPr>
              <a:buFont typeface="Wingdings" pitchFamily="2" charset="2"/>
              <a:buChar char="§"/>
            </a:pPr>
            <a:r>
              <a:rPr lang="hr-HR" i="1" dirty="0" smtClean="0">
                <a:solidFill>
                  <a:srgbClr val="00B0F0"/>
                </a:solidFill>
              </a:rPr>
              <a:t>Stadion je ugostio 4 kupa Lige prvaka kao i  finale SP 1982 te finale Eura 1964</a:t>
            </a:r>
            <a:r>
              <a:rPr lang="hr-HR" sz="2000" i="1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hr-HR" sz="2000" dirty="0"/>
          </a:p>
        </p:txBody>
      </p:sp>
      <p:pic>
        <p:nvPicPr>
          <p:cNvPr id="1026" name="Picture 2" descr="Slikovni rezultat za santiago bernab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521497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7200" i="1" u="sng" dirty="0" smtClean="0">
                <a:latin typeface="Arial Black" pitchFamily="34" charset="0"/>
              </a:rPr>
              <a:t>Igrači</a:t>
            </a:r>
            <a:endParaRPr lang="hr-HR" sz="7200" i="1" u="sng" dirty="0"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2285992"/>
            <a:ext cx="2743192" cy="45720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Tri </a:t>
            </a:r>
            <a:r>
              <a:rPr lang="hr-HR" sz="2400" dirty="0" err="1" smtClean="0"/>
              <a:t>najplaćenija</a:t>
            </a:r>
            <a:r>
              <a:rPr lang="hr-HR" sz="2400" dirty="0" smtClean="0"/>
              <a:t> igrača Reala su </a:t>
            </a:r>
            <a:r>
              <a:rPr lang="hr-HR" sz="2400" dirty="0" err="1" smtClean="0"/>
              <a:t>Cristiano</a:t>
            </a:r>
            <a:r>
              <a:rPr lang="hr-HR" sz="2400" dirty="0" smtClean="0"/>
              <a:t> Ronaldo, </a:t>
            </a:r>
            <a:r>
              <a:rPr lang="hr-HR" sz="2400" dirty="0" err="1" smtClean="0"/>
              <a:t>Gareth</a:t>
            </a:r>
            <a:r>
              <a:rPr lang="hr-HR" sz="2400" dirty="0" smtClean="0"/>
              <a:t> Bale i Luka Modrić. 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 Odmah  nakon njih slijede kapetan  </a:t>
            </a:r>
            <a:r>
              <a:rPr lang="hr-HR" sz="2400" dirty="0" err="1" smtClean="0"/>
              <a:t>Sergio</a:t>
            </a:r>
            <a:r>
              <a:rPr lang="hr-HR" sz="2400" dirty="0" smtClean="0"/>
              <a:t> </a:t>
            </a:r>
            <a:r>
              <a:rPr lang="hr-HR" sz="2400" dirty="0" err="1" smtClean="0"/>
              <a:t>Ramos</a:t>
            </a:r>
            <a:r>
              <a:rPr lang="hr-HR" sz="2400" dirty="0" smtClean="0"/>
              <a:t> i nijemac  Toni </a:t>
            </a:r>
            <a:r>
              <a:rPr lang="hr-HR" sz="2400" dirty="0" err="1" smtClean="0"/>
              <a:t>Kroos</a:t>
            </a:r>
            <a:r>
              <a:rPr lang="hr-HR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857620" y="714356"/>
            <a:ext cx="5057780" cy="2357454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Neki od </a:t>
            </a:r>
            <a:r>
              <a:rPr lang="hr-HR" dirty="0" err="1" smtClean="0"/>
              <a:t>najboljiih</a:t>
            </a:r>
            <a:r>
              <a:rPr lang="hr-HR" dirty="0" smtClean="0"/>
              <a:t> igrača u povijesti ovoga kluba su:</a:t>
            </a:r>
          </a:p>
          <a:p>
            <a:r>
              <a:rPr lang="hr-HR" dirty="0" smtClean="0"/>
              <a:t>Ronaldo, </a:t>
            </a:r>
            <a:r>
              <a:rPr lang="hr-HR" dirty="0" err="1" smtClean="0"/>
              <a:t>Iker</a:t>
            </a:r>
            <a:r>
              <a:rPr lang="hr-HR" dirty="0" smtClean="0"/>
              <a:t> </a:t>
            </a:r>
            <a:r>
              <a:rPr lang="hr-HR" dirty="0" err="1" smtClean="0"/>
              <a:t>Casillas</a:t>
            </a:r>
            <a:r>
              <a:rPr lang="hr-HR" dirty="0" smtClean="0"/>
              <a:t>, </a:t>
            </a:r>
            <a:r>
              <a:rPr lang="hr-HR" dirty="0" err="1" smtClean="0"/>
              <a:t>Zinedine</a:t>
            </a:r>
            <a:r>
              <a:rPr lang="hr-HR" dirty="0" smtClean="0"/>
              <a:t> Zidane, </a:t>
            </a:r>
            <a:r>
              <a:rPr lang="hr-HR" dirty="0" err="1" smtClean="0"/>
              <a:t>Sergio</a:t>
            </a:r>
            <a:r>
              <a:rPr lang="hr-HR" dirty="0" smtClean="0"/>
              <a:t> </a:t>
            </a:r>
            <a:r>
              <a:rPr lang="hr-HR" dirty="0" err="1" smtClean="0"/>
              <a:t>Ramos</a:t>
            </a:r>
            <a:r>
              <a:rPr lang="hr-HR" dirty="0" smtClean="0"/>
              <a:t> , </a:t>
            </a:r>
            <a:r>
              <a:rPr lang="hr-HR" dirty="0" err="1" smtClean="0"/>
              <a:t>Raul</a:t>
            </a:r>
            <a:r>
              <a:rPr lang="hr-HR" dirty="0" smtClean="0"/>
              <a:t> </a:t>
            </a:r>
            <a:r>
              <a:rPr lang="hr-HR" dirty="0" err="1" smtClean="0"/>
              <a:t>Gonzales</a:t>
            </a:r>
            <a:r>
              <a:rPr lang="hr-HR" dirty="0" smtClean="0"/>
              <a:t>, </a:t>
            </a:r>
            <a:r>
              <a:rPr lang="hr-HR" dirty="0" err="1" smtClean="0"/>
              <a:t>Paco</a:t>
            </a:r>
            <a:r>
              <a:rPr lang="hr-HR" dirty="0" smtClean="0"/>
              <a:t> </a:t>
            </a:r>
            <a:r>
              <a:rPr lang="hr-HR" dirty="0" err="1" smtClean="0"/>
              <a:t>Gento.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16386" name="Picture 2" descr="Slikovni rezultat za ekipa re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131">
            <a:off x="3611015" y="3253909"/>
            <a:ext cx="2501223" cy="2500330"/>
          </a:xfrm>
          <a:prstGeom prst="rect">
            <a:avLst/>
          </a:prstGeom>
          <a:noFill/>
        </p:spPr>
      </p:pic>
      <p:pic>
        <p:nvPicPr>
          <p:cNvPr id="16388" name="Picture 4" descr="Slikovni rezultat za ekipa re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92308">
            <a:off x="6738582" y="3000597"/>
            <a:ext cx="2145152" cy="2786082"/>
          </a:xfrm>
          <a:prstGeom prst="rect">
            <a:avLst/>
          </a:prstGeom>
          <a:noFill/>
        </p:spPr>
      </p:pic>
      <p:pic>
        <p:nvPicPr>
          <p:cNvPr id="16390" name="Picture 6" descr="Slikovni rezultat za toni kro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857760"/>
            <a:ext cx="228670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kovni rezultat za ronaldo balon de o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4697">
            <a:off x="5709743" y="4380286"/>
            <a:ext cx="3238926" cy="2150849"/>
          </a:xfrm>
          <a:prstGeom prst="rect">
            <a:avLst/>
          </a:prstGeom>
          <a:noFill/>
        </p:spPr>
      </p:pic>
      <p:pic>
        <p:nvPicPr>
          <p:cNvPr id="17410" name="Picture 2" descr="Povezana slika"/>
          <p:cNvPicPr>
            <a:picLocks noChangeAspect="1" noChangeArrowheads="1"/>
          </p:cNvPicPr>
          <p:nvPr/>
        </p:nvPicPr>
        <p:blipFill>
          <a:blip r:embed="rId3">
            <a:lum bright="29000" contrast="43000"/>
          </a:blip>
          <a:srcRect/>
          <a:stretch>
            <a:fillRect/>
          </a:stretch>
        </p:blipFill>
        <p:spPr bwMode="auto">
          <a:xfrm rot="21031698">
            <a:off x="589507" y="201361"/>
            <a:ext cx="2554870" cy="129908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i="1" dirty="0" smtClean="0">
                <a:solidFill>
                  <a:srgbClr val="0070C0"/>
                </a:solidFill>
                <a:latin typeface="Arial Black" pitchFamily="34" charset="0"/>
              </a:rPr>
              <a:t>CRISTIANO RONALDO </a:t>
            </a:r>
            <a:br>
              <a:rPr lang="hr-HR" sz="4000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hr-HR" sz="3100" b="1" i="1" dirty="0" smtClean="0">
                <a:solidFill>
                  <a:srgbClr val="0070C0"/>
                </a:solidFill>
                <a:latin typeface="Arial Black" pitchFamily="34" charset="0"/>
              </a:rPr>
              <a:t>DOS SANTOS AVEIRO</a:t>
            </a:r>
            <a:endParaRPr lang="hr-HR" sz="31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00034" y="1357298"/>
            <a:ext cx="3786182" cy="520861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Jedan je od najpoznatijih igrača svijeta.  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Rođen je 5.2.1985. u Portugalu. 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Nije oženjen , no ima troje djece. 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Sedmogodišnji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Cristiano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Junior , rođen je u San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Diegu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SAD.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Uz  </a:t>
            </a:r>
            <a:r>
              <a:rPr lang="hr-HR" sz="2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Cristiana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Juniora, tu su i blizanci, Eva Maria i Mateo</a:t>
            </a:r>
            <a:r>
              <a:rPr lang="hr-HR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300534" y="1428736"/>
            <a:ext cx="4843466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Ronaldo je zasada osvojio 4 zlatne lopte -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ballon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oro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(2008,2013,2014,2016)</a:t>
            </a:r>
            <a:endParaRPr lang="hr-H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kovni rezultat za sergio ramos obitel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702358"/>
          </a:xfrm>
        </p:spPr>
        <p:txBody>
          <a:bodyPr>
            <a:normAutofit fontScale="90000"/>
          </a:bodyPr>
          <a:lstStyle/>
          <a:p>
            <a:r>
              <a:rPr lang="hr-HR" sz="6000" b="1" i="1" dirty="0" err="1" smtClean="0">
                <a:solidFill>
                  <a:srgbClr val="00B0F0"/>
                </a:solidFill>
                <a:latin typeface="Arial Black" pitchFamily="34" charset="0"/>
              </a:rPr>
              <a:t>Sergio</a:t>
            </a:r>
            <a:r>
              <a:rPr lang="hr-HR" sz="6000" b="1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hr-HR" sz="6000" b="1" i="1" dirty="0" err="1" smtClean="0">
                <a:solidFill>
                  <a:srgbClr val="00B0F0"/>
                </a:solidFill>
                <a:latin typeface="Arial Black" pitchFamily="34" charset="0"/>
              </a:rPr>
              <a:t>Ramos</a:t>
            </a:r>
            <a:endParaRPr lang="hr-HR" sz="60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14282" y="2428868"/>
            <a:ext cx="4283106" cy="4000528"/>
          </a:xfrm>
        </p:spPr>
        <p:txBody>
          <a:bodyPr>
            <a:normAutofit/>
          </a:bodyPr>
          <a:lstStyle/>
          <a:p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Sergio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Ramos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Garcia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je nogometaš koji trenutačno brani boje madridskog Reala i Španjolske izabrane vrste. Igra na poziciji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stopera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ali i desnog bočnog. </a:t>
            </a:r>
          </a:p>
          <a:p>
            <a:r>
              <a:rPr lang="hr-HR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Rođen je 30.3.1986. u Španjolskoj.</a:t>
            </a:r>
            <a:endParaRPr lang="hr-HR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286380" y="2000240"/>
            <a:ext cx="3857620" cy="4857759"/>
          </a:xfrm>
        </p:spPr>
        <p:txBody>
          <a:bodyPr>
            <a:normAutofit fontScale="92500"/>
          </a:bodyPr>
          <a:lstStyle/>
          <a:p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Njegovu obitelj čine Pilar Rubio (žena)  te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Marco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i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Sergio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Ramos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Rubio (djeca).</a:t>
            </a:r>
          </a:p>
          <a:p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Mnogi su bili skeptični kada je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Florentino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i="1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Perez</a:t>
            </a:r>
            <a:r>
              <a:rPr lang="hr-HR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za talentiranog mladića Seville izdvojio velik novac. Sada je klupski kapetan, ali i jedan od najboljih braniča današnjice.</a:t>
            </a:r>
          </a:p>
          <a:p>
            <a:endParaRPr lang="hr-HR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kovni rezultat za luka modri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i="1" dirty="0" smtClean="0">
                <a:solidFill>
                  <a:srgbClr val="0070C0"/>
                </a:solidFill>
                <a:latin typeface="Arial Black" pitchFamily="34" charset="0"/>
              </a:rPr>
              <a:t>Luka Modrić </a:t>
            </a:r>
            <a:endParaRPr lang="hr-HR" sz="48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00034" y="2714620"/>
            <a:ext cx="5715040" cy="3857628"/>
          </a:xfrm>
        </p:spPr>
        <p:txBody>
          <a:bodyPr numCol="1">
            <a:normAutofit fontScale="77500" lnSpcReduction="20000"/>
          </a:bodyPr>
          <a:lstStyle/>
          <a:p>
            <a:endParaRPr lang="hr-HR" sz="23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U ovom Španjolskom klubu je i glavni igrač Hrvatske reprezentacije.</a:t>
            </a:r>
          </a:p>
          <a:p>
            <a:pPr>
              <a:buFont typeface="Arial" pitchFamily="34" charset="0"/>
              <a:buChar char="•"/>
            </a:pPr>
            <a:endParaRPr lang="hr-HR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Luka Modrić(9.9.1985) jedan je od trojice </a:t>
            </a:r>
            <a:r>
              <a:rPr lang="hr-HR" sz="2600" dirty="0" err="1" smtClean="0">
                <a:solidFill>
                  <a:schemeClr val="bg1"/>
                </a:solidFill>
                <a:latin typeface="Arial Black" pitchFamily="34" charset="0"/>
              </a:rPr>
              <a:t>najplaćenijih</a:t>
            </a: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hr-HR" sz="2600" dirty="0" err="1" smtClean="0">
                <a:solidFill>
                  <a:schemeClr val="bg1"/>
                </a:solidFill>
                <a:latin typeface="Arial Black" pitchFamily="34" charset="0"/>
              </a:rPr>
              <a:t>Realovih</a:t>
            </a: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 igrača.</a:t>
            </a:r>
          </a:p>
          <a:p>
            <a:endParaRPr lang="hr-HR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Većinom igra kao </a:t>
            </a:r>
            <a:r>
              <a:rPr lang="hr-HR" sz="2600" dirty="0" err="1" smtClean="0">
                <a:solidFill>
                  <a:schemeClr val="bg1"/>
                </a:solidFill>
                <a:latin typeface="Arial Black" pitchFamily="34" charset="0"/>
              </a:rPr>
              <a:t>razigravač</a:t>
            </a: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 na poziciji navalnog veznog ili na poziciji lijevog krila.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 Uz </a:t>
            </a:r>
            <a:r>
              <a:rPr lang="hr-HR" sz="2600" dirty="0" err="1" smtClean="0">
                <a:solidFill>
                  <a:schemeClr val="bg1"/>
                </a:solidFill>
                <a:latin typeface="Arial Black" pitchFamily="34" charset="0"/>
              </a:rPr>
              <a:t>Cristiana</a:t>
            </a: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 Ronalda, Modrić je glavni </a:t>
            </a:r>
            <a:r>
              <a:rPr lang="hr-HR" sz="2600" dirty="0" err="1" smtClean="0">
                <a:solidFill>
                  <a:schemeClr val="bg1"/>
                </a:solidFill>
                <a:latin typeface="Arial Black" pitchFamily="34" charset="0"/>
              </a:rPr>
              <a:t>Realov</a:t>
            </a:r>
            <a:r>
              <a:rPr lang="hr-HR" sz="2600" dirty="0" smtClean="0">
                <a:solidFill>
                  <a:schemeClr val="bg1"/>
                </a:solidFill>
                <a:latin typeface="Arial Black" pitchFamily="34" charset="0"/>
              </a:rPr>
              <a:t> igrač.</a:t>
            </a:r>
          </a:p>
          <a:p>
            <a:pPr algn="ctr"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6000760" y="214290"/>
            <a:ext cx="2928958" cy="4429156"/>
          </a:xfrm>
        </p:spPr>
        <p:txBody>
          <a:bodyPr>
            <a:normAutofit fontScale="62500" lnSpcReduction="20000"/>
          </a:bodyPr>
          <a:lstStyle/>
          <a:p>
            <a:r>
              <a:rPr lang="hr-HR" sz="33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Luka je osvojio Ligu prvaka s kraljevskim klubom dva puta (2014. i 2016.). Imenovan je najboljim veznim igračem u Španjolskoj te je stavljen u najbolju momčad svijeta</a:t>
            </a:r>
            <a:r>
              <a:rPr lang="hr-HR" sz="33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  <a:p>
            <a:endParaRPr lang="hr-H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i="1" u="sng" dirty="0" smtClean="0">
                <a:latin typeface="Arial Black" pitchFamily="34" charset="0"/>
              </a:rPr>
              <a:t>Naslovi Reala</a:t>
            </a:r>
            <a:endParaRPr lang="hr-HR" sz="6000" i="1" u="sng" dirty="0">
              <a:latin typeface="Arial Black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0" y="1643050"/>
            <a:ext cx="4143372" cy="4929222"/>
          </a:xfrm>
        </p:spPr>
        <p:txBody>
          <a:bodyPr>
            <a:noAutofit/>
          </a:bodyPr>
          <a:lstStyle/>
          <a:p>
            <a:r>
              <a:rPr lang="hr-HR" sz="2000" i="1" dirty="0" smtClean="0">
                <a:solidFill>
                  <a:srgbClr val="00B0F0"/>
                </a:solidFill>
                <a:latin typeface="Arial Black" pitchFamily="34" charset="0"/>
              </a:rPr>
              <a:t>Real, u službenim natjecanjima, drži rekorde u </a:t>
            </a:r>
            <a:r>
              <a:rPr lang="hr-HR" sz="2000" i="1" dirty="0" err="1" smtClean="0">
                <a:solidFill>
                  <a:srgbClr val="00B0F0"/>
                </a:solidFill>
                <a:latin typeface="Arial Black" pitchFamily="34" charset="0"/>
              </a:rPr>
              <a:t>Primeri</a:t>
            </a:r>
            <a:r>
              <a:rPr lang="hr-HR" sz="2000" i="1" dirty="0" smtClean="0">
                <a:solidFill>
                  <a:srgbClr val="00B0F0"/>
                </a:solidFill>
                <a:latin typeface="Arial Black" pitchFamily="34" charset="0"/>
              </a:rPr>
              <a:t> koju je osvojio 32 puta, Ligi prvaka koju je osvojio 12 puta te u Interkontinentalnom kupu  koji je osvojio 3 puta. FIFA je Real proglasila najboljim klubom 20. st na ceremoniji </a:t>
            </a:r>
            <a:r>
              <a:rPr lang="hr-HR" sz="2000" i="1" dirty="0" smtClean="0">
                <a:solidFill>
                  <a:srgbClr val="00B0F0"/>
                </a:solidFill>
                <a:latin typeface="Arial Black" pitchFamily="34" charset="0"/>
              </a:rPr>
              <a:t>23.12.2000.</a:t>
            </a:r>
          </a:p>
          <a:p>
            <a:r>
              <a:rPr lang="hr-HR" sz="2000" i="1" dirty="0" smtClean="0">
                <a:solidFill>
                  <a:srgbClr val="00B0F0"/>
                </a:solidFill>
                <a:latin typeface="Arial Black" pitchFamily="34" charset="0"/>
              </a:rPr>
              <a:t>Real </a:t>
            </a:r>
            <a:r>
              <a:rPr lang="hr-HR" sz="2000" i="1" dirty="0" smtClean="0">
                <a:solidFill>
                  <a:srgbClr val="00B0F0"/>
                </a:solidFill>
                <a:latin typeface="Arial Black" pitchFamily="34" charset="0"/>
              </a:rPr>
              <a:t>na svojim dresovima ima značku višestrukog osvajača UEFA LP.</a:t>
            </a:r>
            <a:endParaRPr lang="hr-HR" sz="2000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3554" name="Picture 2" descr="Slikovni rezultat za real madrid naslo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78621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kovni rezultat za trofeji re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50083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14282" y="2714620"/>
            <a:ext cx="4040188" cy="3959352"/>
          </a:xfrm>
        </p:spPr>
        <p:txBody>
          <a:bodyPr>
            <a:normAutofit fontScale="92500"/>
          </a:bodyPr>
          <a:lstStyle/>
          <a:p>
            <a:r>
              <a:rPr lang="hr-HR" b="1" i="1" dirty="0" smtClean="0">
                <a:solidFill>
                  <a:srgbClr val="00B0F0"/>
                </a:solidFill>
                <a:latin typeface="Arial Black" pitchFamily="34" charset="0"/>
              </a:rPr>
              <a:t>Osvojio je i : </a:t>
            </a:r>
            <a:r>
              <a:rPr lang="hr-HR" b="1" i="1" dirty="0" err="1" smtClean="0">
                <a:solidFill>
                  <a:srgbClr val="00B0F0"/>
                </a:solidFill>
                <a:latin typeface="Arial Black" pitchFamily="34" charset="0"/>
              </a:rPr>
              <a:t>La</a:t>
            </a:r>
            <a:r>
              <a:rPr lang="hr-HR" b="1" i="1" dirty="0" smtClean="0">
                <a:solidFill>
                  <a:srgbClr val="00B0F0"/>
                </a:solidFill>
                <a:latin typeface="Arial Black" pitchFamily="34" charset="0"/>
              </a:rPr>
              <a:t> Ligu (32),  Kup Kralja (19), Španjolski </a:t>
            </a:r>
            <a:r>
              <a:rPr lang="hr-HR" b="1" i="1" dirty="0" err="1" smtClean="0">
                <a:solidFill>
                  <a:srgbClr val="00B0F0"/>
                </a:solidFill>
                <a:latin typeface="Arial Black" pitchFamily="34" charset="0"/>
              </a:rPr>
              <a:t>SuperKup</a:t>
            </a:r>
            <a:r>
              <a:rPr lang="hr-HR" b="1" i="1" dirty="0" smtClean="0">
                <a:solidFill>
                  <a:srgbClr val="00B0F0"/>
                </a:solidFill>
                <a:latin typeface="Arial Black" pitchFamily="34" charset="0"/>
              </a:rPr>
              <a:t>(9), Španjolski </a:t>
            </a:r>
            <a:r>
              <a:rPr lang="hr-HR" b="1" i="1" dirty="0" err="1" smtClean="0">
                <a:solidFill>
                  <a:srgbClr val="00B0F0"/>
                </a:solidFill>
                <a:latin typeface="Arial Black" pitchFamily="34" charset="0"/>
              </a:rPr>
              <a:t>LigaKup</a:t>
            </a:r>
            <a:r>
              <a:rPr lang="hr-HR" b="1" i="1" dirty="0" smtClean="0">
                <a:solidFill>
                  <a:srgbClr val="00B0F0"/>
                </a:solidFill>
                <a:latin typeface="Arial Black" pitchFamily="34" charset="0"/>
              </a:rPr>
              <a:t> (1), Kup UEFA(2), Europski </a:t>
            </a:r>
            <a:r>
              <a:rPr lang="hr-HR" b="1" i="1" dirty="0" err="1" smtClean="0">
                <a:solidFill>
                  <a:srgbClr val="00B0F0"/>
                </a:solidFill>
                <a:latin typeface="Arial Black" pitchFamily="34" charset="0"/>
              </a:rPr>
              <a:t>SuperKup</a:t>
            </a:r>
            <a:r>
              <a:rPr lang="hr-HR" b="1" i="1" dirty="0" smtClean="0">
                <a:solidFill>
                  <a:srgbClr val="00B0F0"/>
                </a:solidFill>
                <a:latin typeface="Arial Black" pitchFamily="34" charset="0"/>
              </a:rPr>
              <a:t>(3) , Latinski kup (2),  Interkontinentalni kup (3), </a:t>
            </a:r>
            <a:r>
              <a:rPr lang="hr-HR" b="1" i="1" dirty="0" err="1" smtClean="0">
                <a:solidFill>
                  <a:srgbClr val="00B0F0"/>
                </a:solidFill>
                <a:latin typeface="Arial Black" pitchFamily="34" charset="0"/>
              </a:rPr>
              <a:t>Iberoamerički</a:t>
            </a:r>
            <a:r>
              <a:rPr lang="hr-HR" b="1" i="1" dirty="0" smtClean="0">
                <a:solidFill>
                  <a:srgbClr val="00B0F0"/>
                </a:solidFill>
                <a:latin typeface="Arial Black" pitchFamily="34" charset="0"/>
              </a:rPr>
              <a:t> kup (1).</a:t>
            </a:r>
            <a:endParaRPr lang="hr-HR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429124" y="428605"/>
            <a:ext cx="4714876" cy="1285884"/>
          </a:xfrm>
        </p:spPr>
        <p:txBody>
          <a:bodyPr>
            <a:noAutofit/>
          </a:bodyPr>
          <a:lstStyle/>
          <a:p>
            <a:r>
              <a:rPr lang="hr-HR" sz="4400" b="1" i="1" u="sng" dirty="0" smtClean="0">
                <a:solidFill>
                  <a:srgbClr val="00B0F0"/>
                </a:solidFill>
                <a:latin typeface="Arial Black" pitchFamily="34" charset="0"/>
              </a:rPr>
              <a:t>Real Madrid postao je najtrofejniji klub.</a:t>
            </a:r>
            <a:endParaRPr lang="hr-HR" sz="4400" b="1" i="1" u="sng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7652" name="Picture 4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571868" cy="2217257"/>
          </a:xfrm>
          <a:prstGeom prst="rect">
            <a:avLst/>
          </a:prstGeom>
          <a:noFill/>
        </p:spPr>
      </p:pic>
      <p:pic>
        <p:nvPicPr>
          <p:cNvPr id="27654" name="Picture 6" descr="Povezana sl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6"/>
            <a:ext cx="3810000" cy="2500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269</TotalTime>
  <Words>478</Words>
  <Application>Microsoft Office PowerPoint</Application>
  <PresentationFormat>Prikaz na zaslonu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Metro</vt:lpstr>
      <vt:lpstr>Slajd 1</vt:lpstr>
      <vt:lpstr>O klubu.. </vt:lpstr>
      <vt:lpstr>Santiago   Bernabeu</vt:lpstr>
      <vt:lpstr>Igrači</vt:lpstr>
      <vt:lpstr>CRISTIANO RONALDO  DOS SANTOS AVEIRO</vt:lpstr>
      <vt:lpstr>Sergio Ramos</vt:lpstr>
      <vt:lpstr>Luka Modrić </vt:lpstr>
      <vt:lpstr>Naslovi Reala</vt:lpstr>
      <vt:lpstr>Slajd 9</vt:lpstr>
      <vt:lpstr>LA LIGA</vt:lpstr>
      <vt:lpstr>Slajd 11</vt:lpstr>
      <vt:lpstr>Slajd 12</vt:lpstr>
      <vt:lpstr>HALA MADRID!!!   By. Josipa Zdunić , 1.E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MADRID BKK</dc:title>
  <dc:creator>Korisnik</dc:creator>
  <cp:lastModifiedBy>Korisnik</cp:lastModifiedBy>
  <cp:revision>30</cp:revision>
  <dcterms:created xsi:type="dcterms:W3CDTF">2017-09-26T19:16:42Z</dcterms:created>
  <dcterms:modified xsi:type="dcterms:W3CDTF">2017-10-01T14:46:16Z</dcterms:modified>
</cp:coreProperties>
</file>