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92B7-B910-4EF8-85A9-B5F9EA8308E8}" type="datetimeFigureOut">
              <a:rPr lang="hr-HR" smtClean="0"/>
              <a:t>11.4.2017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145DA-FE90-4369-BBFC-E5B3DE6085B2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92B7-B910-4EF8-85A9-B5F9EA8308E8}" type="datetimeFigureOut">
              <a:rPr lang="hr-HR" smtClean="0"/>
              <a:t>11.4.2017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45DA-FE90-4369-BBFC-E5B3DE6085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92B7-B910-4EF8-85A9-B5F9EA8308E8}" type="datetimeFigureOut">
              <a:rPr lang="hr-HR" smtClean="0"/>
              <a:t>11.4.2017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45DA-FE90-4369-BBFC-E5B3DE6085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92B7-B910-4EF8-85A9-B5F9EA8308E8}" type="datetimeFigureOut">
              <a:rPr lang="hr-HR" smtClean="0"/>
              <a:t>11.4.2017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145DA-FE90-4369-BBFC-E5B3DE6085B2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92B7-B910-4EF8-85A9-B5F9EA8308E8}" type="datetimeFigureOut">
              <a:rPr lang="hr-HR" smtClean="0"/>
              <a:t>11.4.2017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145DA-FE90-4369-BBFC-E5B3DE6085B2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92B7-B910-4EF8-85A9-B5F9EA8308E8}" type="datetimeFigureOut">
              <a:rPr lang="hr-HR" smtClean="0"/>
              <a:t>11.4.2017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145DA-FE90-4369-BBFC-E5B3DE6085B2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92B7-B910-4EF8-85A9-B5F9EA8308E8}" type="datetimeFigureOut">
              <a:rPr lang="hr-HR" smtClean="0"/>
              <a:t>11.4.2017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145DA-FE90-4369-BBFC-E5B3DE6085B2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92B7-B910-4EF8-85A9-B5F9EA8308E8}" type="datetimeFigureOut">
              <a:rPr lang="hr-HR" smtClean="0"/>
              <a:t>11.4.2017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145DA-FE90-4369-BBFC-E5B3DE6085B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92B7-B910-4EF8-85A9-B5F9EA8308E8}" type="datetimeFigureOut">
              <a:rPr lang="hr-HR" smtClean="0"/>
              <a:t>11.4.2017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145DA-FE90-4369-BBFC-E5B3DE6085B2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92B7-B910-4EF8-85A9-B5F9EA8308E8}" type="datetimeFigureOut">
              <a:rPr lang="hr-HR" smtClean="0"/>
              <a:t>11.4.2017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145DA-FE90-4369-BBFC-E5B3DE6085B2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92B7-B910-4EF8-85A9-B5F9EA8308E8}" type="datetimeFigureOut">
              <a:rPr lang="hr-HR" smtClean="0"/>
              <a:t>11.4.2017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145DA-FE90-4369-BBFC-E5B3DE6085B2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24F92B7-B910-4EF8-85A9-B5F9EA8308E8}" type="datetimeFigureOut">
              <a:rPr lang="hr-HR" smtClean="0"/>
              <a:t>11.4.2017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AB145DA-FE90-4369-BBFC-E5B3DE6085B2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2636912"/>
            <a:ext cx="7543800" cy="2152650"/>
          </a:xfrm>
        </p:spPr>
        <p:txBody>
          <a:bodyPr/>
          <a:lstStyle/>
          <a:p>
            <a:pPr algn="ctr"/>
            <a:r>
              <a:rPr lang="hr-HR" dirty="0"/>
              <a:t> </a:t>
            </a:r>
            <a:r>
              <a:rPr lang="hr-HR" sz="13800" b="1" i="1" dirty="0" smtClean="0">
                <a:latin typeface="Blackadder ITC" panose="04020505051007020D02" pitchFamily="82" charset="0"/>
              </a:rPr>
              <a:t>Uskrs</a:t>
            </a:r>
            <a:endParaRPr lang="hr-HR" sz="138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44208" y="6021288"/>
            <a:ext cx="2571800" cy="685800"/>
          </a:xfrm>
        </p:spPr>
        <p:txBody>
          <a:bodyPr>
            <a:normAutofit/>
          </a:bodyPr>
          <a:lstStyle/>
          <a:p>
            <a:r>
              <a:rPr lang="hr-HR" sz="1400" dirty="0" smtClean="0"/>
              <a:t>Izradila:Ivona Stojanović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101769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6790593" cy="3802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74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980728"/>
            <a:ext cx="7618040" cy="3938736"/>
          </a:xfrm>
        </p:spPr>
        <p:txBody>
          <a:bodyPr>
            <a:noAutofit/>
          </a:bodyPr>
          <a:lstStyle/>
          <a:p>
            <a:r>
              <a:rPr lang="vi-VN" sz="2000" b="1" dirty="0"/>
              <a:t>Cvjetnica ili Nedjelja Muke Gospodnje je kršćanski blagdan, slavi se u nedjelju prije Uskrsa.</a:t>
            </a:r>
          </a:p>
          <a:p>
            <a:endParaRPr lang="vi-VN" sz="2000" b="1" dirty="0"/>
          </a:p>
          <a:p>
            <a:r>
              <a:rPr lang="vi-VN" sz="2000" b="1" dirty="0"/>
              <a:t>Cvjetnica je uvod u Veliki tjedan. Crkva se spominje Isusovog svečanog ulaska u Jeruzalem u dane prije Pashe, opisanog u sva četiri Evanđelja (Marko 11:1-11, Matej 21:1-11, Luka 19:28-44, i Ivan 12:12-19), ali i njegove muke koja je uslijedila nakon toga. Kad je Isus ulazio u Jeruzalem, narod ga je dočekao mašući palminim i maslinovim grančicama i rasprostirući svoje haljine, putem kojim je išao jašući na magarcu. U spomen na taj događaj koji je predstavljao uvod u dramatične događaje Velikog tjedna, na Cvjetnicu se prije jedne mise obavlja procesija s blagoslovljenim palminim i maslinovim grančicama (ili, u krajevima gdje niti jedno nije dostupno, nekim drugim grančicama). Sama misa je posvećena Isusovoj muci na kojoj se čita ili pjeva cijeli izvještaj o muci iz Evanđelja.</a:t>
            </a:r>
            <a:endParaRPr lang="hr-HR" sz="2000" b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611560" y="5589240"/>
            <a:ext cx="7543800" cy="914400"/>
          </a:xfrm>
        </p:spPr>
        <p:txBody>
          <a:bodyPr/>
          <a:lstStyle/>
          <a:p>
            <a:r>
              <a:rPr lang="hr-HR" dirty="0"/>
              <a:t>Cvjetnica</a:t>
            </a:r>
          </a:p>
        </p:txBody>
      </p:sp>
    </p:spTree>
    <p:extLst>
      <p:ext uri="{BB962C8B-B14F-4D97-AF65-F5344CB8AC3E}">
        <p14:creationId xmlns:p14="http://schemas.microsoft.com/office/powerpoint/2010/main" val="222050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423950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75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476672"/>
            <a:ext cx="7690048" cy="3866728"/>
          </a:xfrm>
        </p:spPr>
        <p:txBody>
          <a:bodyPr>
            <a:noAutofit/>
          </a:bodyPr>
          <a:lstStyle/>
          <a:p>
            <a:r>
              <a:rPr lang="vi-VN" sz="2000" b="1" i="1" dirty="0"/>
              <a:t>Veliki tjedan je vremensko razdoblje od Cvjetnice do Uskrsa.</a:t>
            </a:r>
          </a:p>
          <a:p>
            <a:endParaRPr lang="vi-VN" sz="2000" b="1" i="1" dirty="0"/>
          </a:p>
          <a:p>
            <a:r>
              <a:rPr lang="vi-VN" sz="2000" b="1" i="1" dirty="0"/>
              <a:t>Veliki tjedan počinje Cvjetnicom ili Nedjeljom Muke Gospodnje. Ovaj se tjedan, najčešće ujutro na Veliki četvrtak, održava misa posvete ulja na kojoj se blagoslivlja ulje za svetu potvrdu, bolesničko pomazanje i katekumene. Uvečer na Veliki četvrtak obilježava se sjećanje na Posljednju večeru. Na Veliki petak nema sv. Mise. Obilježava se sjećanje na Isusovu muku i smrt na križu. Velika subota je dan tišine, do Vazmenog bdijenja, subotu navečer, koje je vrlo bogato obredima. Na Uskrs slavi se Isusovo uskrsnuće i pobjeda nad grijehom i smrti. Dani u Velikom tjednu su vrijeme kršćanske ozbiljnosti, sabranosti i promišljanja o svetosti vremena i događanja u njemu.</a:t>
            </a:r>
            <a:endParaRPr lang="hr-HR" sz="2000" b="1" i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755576" y="4869160"/>
            <a:ext cx="7543800" cy="914400"/>
          </a:xfrm>
        </p:spPr>
        <p:txBody>
          <a:bodyPr/>
          <a:lstStyle/>
          <a:p>
            <a:r>
              <a:rPr lang="hr-HR" dirty="0" smtClean="0"/>
              <a:t>Veliki tjedan.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432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755576" y="476672"/>
            <a:ext cx="7488832" cy="4104456"/>
          </a:xfrm>
        </p:spPr>
        <p:txBody>
          <a:bodyPr/>
          <a:lstStyle/>
          <a:p>
            <a:r>
              <a:rPr lang="hr-HR" sz="3200" b="1" i="1" dirty="0"/>
              <a:t>Uskrs je najveći blagdan kršćanstva, to je dan Uskrsnuća Isusa Krista. </a:t>
            </a:r>
            <a:endParaRPr lang="hr-HR" sz="3200" b="1" i="1" dirty="0" smtClean="0"/>
          </a:p>
          <a:p>
            <a:r>
              <a:rPr lang="hr-HR" sz="3200" b="1" i="1" dirty="0" smtClean="0"/>
              <a:t>Dan </a:t>
            </a:r>
            <a:r>
              <a:rPr lang="hr-HR" sz="3200" b="1" i="1" dirty="0"/>
              <a:t>na koji se slavi blagdan Uskrsnuća računa se 40 dana od Pepelnice, vrijeme koje se naziva Korizmom</a:t>
            </a:r>
            <a:r>
              <a:rPr lang="hr-HR" b="1" i="1" dirty="0"/>
              <a:t>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264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Isusov grob.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6881179" cy="371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48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3657599"/>
          </a:xfrm>
        </p:spPr>
        <p:txBody>
          <a:bodyPr>
            <a:normAutofit/>
          </a:bodyPr>
          <a:lstStyle/>
          <a:p>
            <a:r>
              <a:rPr lang="hr-HR" sz="2800" dirty="0"/>
              <a:t>Uskrs je nastao od riječi uskrsnuti koja vuče korijene iz staroslavenskog u kojem je glagol *</a:t>
            </a:r>
            <a:r>
              <a:rPr lang="hr-HR" sz="2800" dirty="0" err="1"/>
              <a:t>kr</a:t>
            </a:r>
            <a:r>
              <a:rPr lang="az-Cyrl-AZ" sz="2800" dirty="0"/>
              <a:t>ь</a:t>
            </a:r>
            <a:r>
              <a:rPr lang="hr-HR" sz="2800" dirty="0" err="1"/>
              <a:t>snǫti</a:t>
            </a:r>
            <a:r>
              <a:rPr lang="hr-HR" sz="2800" dirty="0"/>
              <a:t> značio rasti i razvijati se. </a:t>
            </a:r>
            <a:r>
              <a:rPr lang="hr-HR" sz="2800" dirty="0" err="1"/>
              <a:t>Prefiksacijom</a:t>
            </a:r>
            <a:r>
              <a:rPr lang="hr-HR" sz="2800" dirty="0"/>
              <a:t> uz- dobiven je praoblik od kojeg se razvio današnji hrvatski glagol.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znači riječ „USKRS”?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913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755576" y="4869160"/>
            <a:ext cx="7543800" cy="914400"/>
          </a:xfrm>
        </p:spPr>
        <p:txBody>
          <a:bodyPr/>
          <a:lstStyle/>
          <a:p>
            <a:r>
              <a:rPr lang="hr-HR" dirty="0" smtClean="0"/>
              <a:t>Isus na križu.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7321719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53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683568" y="2708920"/>
            <a:ext cx="7020272" cy="3168352"/>
          </a:xfrm>
        </p:spPr>
        <p:txBody>
          <a:bodyPr>
            <a:noAutofit/>
          </a:bodyPr>
          <a:lstStyle/>
          <a:p>
            <a:pPr algn="ctr"/>
            <a:r>
              <a:rPr lang="hr-HR" sz="1200" b="1" i="1" dirty="0"/>
              <a:t>Godina	Zapadno kršćanstvo	Istočno kršćanstvo</a:t>
            </a:r>
          </a:p>
          <a:p>
            <a:pPr algn="ctr"/>
            <a:r>
              <a:rPr lang="hr-HR" sz="1200" b="1" i="1" dirty="0"/>
              <a:t>2000.	23. travnja	30. </a:t>
            </a:r>
            <a:r>
              <a:rPr lang="hr-HR" sz="1200" b="1" i="1" dirty="0" smtClean="0"/>
              <a:t>travnja</a:t>
            </a:r>
          </a:p>
          <a:p>
            <a:pPr algn="ctr"/>
            <a:r>
              <a:rPr lang="hr-HR" sz="1200" b="1" i="1" dirty="0" smtClean="0"/>
              <a:t>2001</a:t>
            </a:r>
            <a:r>
              <a:rPr lang="hr-HR" sz="1200" b="1" i="1" dirty="0"/>
              <a:t>.	15. travnja</a:t>
            </a:r>
          </a:p>
          <a:p>
            <a:pPr algn="ctr"/>
            <a:r>
              <a:rPr lang="hr-HR" sz="1200" b="1" i="1" dirty="0"/>
              <a:t>2002.	31. ožujka	5. svibnja</a:t>
            </a:r>
          </a:p>
          <a:p>
            <a:pPr algn="ctr"/>
            <a:r>
              <a:rPr lang="hr-HR" sz="1200" b="1" i="1" dirty="0"/>
              <a:t>2003.	20. travnja	27. travnja</a:t>
            </a:r>
          </a:p>
          <a:p>
            <a:pPr algn="ctr"/>
            <a:r>
              <a:rPr lang="hr-HR" sz="1200" b="1" i="1" dirty="0"/>
              <a:t>2004.	11. travnja</a:t>
            </a:r>
          </a:p>
          <a:p>
            <a:pPr algn="ctr"/>
            <a:r>
              <a:rPr lang="hr-HR" sz="1200" b="1" i="1" dirty="0"/>
              <a:t>2005.	27. ožujka	1. svibnja</a:t>
            </a:r>
          </a:p>
          <a:p>
            <a:pPr algn="ctr"/>
            <a:r>
              <a:rPr lang="hr-HR" sz="1200" b="1" i="1" dirty="0"/>
              <a:t>2006.	16. travnja	23. travnja</a:t>
            </a:r>
          </a:p>
          <a:p>
            <a:pPr algn="ctr"/>
            <a:r>
              <a:rPr lang="hr-HR" sz="1200" b="1" i="1" dirty="0"/>
              <a:t>2007.	8. travnja</a:t>
            </a:r>
          </a:p>
          <a:p>
            <a:pPr algn="ctr"/>
            <a:r>
              <a:rPr lang="hr-HR" sz="1200" b="1" i="1" dirty="0"/>
              <a:t>2008.	23. ožujka	27. travnja</a:t>
            </a:r>
          </a:p>
          <a:p>
            <a:pPr algn="ctr"/>
            <a:r>
              <a:rPr lang="hr-HR" sz="1200" b="1" i="1" dirty="0"/>
              <a:t>2009.	12. travnja	19. travnja</a:t>
            </a:r>
          </a:p>
          <a:p>
            <a:pPr algn="ctr"/>
            <a:r>
              <a:rPr lang="hr-HR" sz="1200" b="1" i="1" dirty="0"/>
              <a:t>2010.	4. travnja</a:t>
            </a:r>
          </a:p>
          <a:p>
            <a:pPr algn="ctr"/>
            <a:r>
              <a:rPr lang="hr-HR" sz="1200" b="1" i="1" dirty="0"/>
              <a:t>2011.	24. travnja</a:t>
            </a:r>
          </a:p>
          <a:p>
            <a:pPr algn="ctr"/>
            <a:r>
              <a:rPr lang="hr-HR" sz="1200" b="1" i="1" dirty="0"/>
              <a:t>2012.	8. travnja	15. travnja</a:t>
            </a:r>
          </a:p>
          <a:p>
            <a:pPr algn="ctr"/>
            <a:r>
              <a:rPr lang="hr-HR" sz="1200" b="1" i="1" dirty="0"/>
              <a:t>2013.	31. ožujka	5. svibnja</a:t>
            </a:r>
          </a:p>
          <a:p>
            <a:pPr algn="ctr"/>
            <a:r>
              <a:rPr lang="hr-HR" sz="1200" b="1" i="1" dirty="0"/>
              <a:t>2014.	20. travnja</a:t>
            </a:r>
          </a:p>
          <a:p>
            <a:pPr algn="ctr"/>
            <a:r>
              <a:rPr lang="hr-HR" sz="1200" b="1" i="1" dirty="0"/>
              <a:t>2015.	5. travnja	12. travnja</a:t>
            </a:r>
          </a:p>
          <a:p>
            <a:pPr algn="ctr"/>
            <a:r>
              <a:rPr lang="hr-HR" sz="1200" b="1" i="1" dirty="0"/>
              <a:t>2016.	27. ožujka	1. svibnja</a:t>
            </a:r>
          </a:p>
          <a:p>
            <a:pPr algn="ctr"/>
            <a:r>
              <a:rPr lang="hr-HR" sz="1200" b="1" i="1" dirty="0"/>
              <a:t>2017.	16. travnja</a:t>
            </a:r>
          </a:p>
          <a:p>
            <a:pPr algn="ctr"/>
            <a:r>
              <a:rPr lang="hr-HR" sz="1200" b="1" i="1" dirty="0"/>
              <a:t>2018.	1. travnja	8. travnja</a:t>
            </a:r>
          </a:p>
          <a:p>
            <a:pPr algn="ctr"/>
            <a:r>
              <a:rPr lang="hr-HR" sz="1200" b="1" i="1" dirty="0"/>
              <a:t>2019.	21. travnja	28. travnja</a:t>
            </a:r>
          </a:p>
          <a:p>
            <a:pPr algn="ctr"/>
            <a:r>
              <a:rPr lang="hr-HR" sz="1200" b="1" i="1" dirty="0"/>
              <a:t>2020.	12. travnja	19. travnja</a:t>
            </a:r>
          </a:p>
          <a:p>
            <a:endParaRPr lang="hr-HR" sz="12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7543800" cy="914400"/>
          </a:xfrm>
        </p:spPr>
        <p:txBody>
          <a:bodyPr/>
          <a:lstStyle/>
          <a:p>
            <a:r>
              <a:rPr lang="pl-PL" sz="4800" i="1" dirty="0"/>
              <a:t>Uskrsni datumi od 2000. do 2020. godine</a:t>
            </a:r>
            <a:endParaRPr lang="hr-HR" sz="4800" i="1" dirty="0"/>
          </a:p>
        </p:txBody>
      </p:sp>
    </p:spTree>
    <p:extLst>
      <p:ext uri="{BB962C8B-B14F-4D97-AF65-F5344CB8AC3E}">
        <p14:creationId xmlns:p14="http://schemas.microsoft.com/office/powerpoint/2010/main" val="179410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n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lementarno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no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27</TotalTime>
  <Words>388</Words>
  <Application>Microsoft Office PowerPoint</Application>
  <PresentationFormat>Prikaz na zaslonu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Elementarno</vt:lpstr>
      <vt:lpstr> Uskrs</vt:lpstr>
      <vt:lpstr>Cvjetnica</vt:lpstr>
      <vt:lpstr>PowerPointova prezentacija</vt:lpstr>
      <vt:lpstr>Veliki tjedan.</vt:lpstr>
      <vt:lpstr>PowerPointova prezentacija</vt:lpstr>
      <vt:lpstr>Isusov grob.</vt:lpstr>
      <vt:lpstr>Što znači riječ „USKRS”?</vt:lpstr>
      <vt:lpstr>Isus na križu.</vt:lpstr>
      <vt:lpstr>Uskrsni datumi od 2000. do 2020. godine</vt:lpstr>
      <vt:lpstr>PowerPointova prezentacija</vt:lpstr>
    </vt:vector>
  </TitlesOfParts>
  <Company>MZOS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Uskrs</dc:title>
  <dc:creator>ucenik07</dc:creator>
  <cp:lastModifiedBy>ucenik07</cp:lastModifiedBy>
  <cp:revision>3</cp:revision>
  <dcterms:created xsi:type="dcterms:W3CDTF">2017-04-11T15:35:34Z</dcterms:created>
  <dcterms:modified xsi:type="dcterms:W3CDTF">2017-04-11T16:02:37Z</dcterms:modified>
</cp:coreProperties>
</file>