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210E70A1-2D1E-4013-B210-B2FC50925C52}" type="datetimeFigureOut">
              <a:rPr lang="hr-HR" smtClean="0"/>
              <a:t>11.4.2017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216874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10E70A1-2D1E-4013-B210-B2FC50925C52}" type="datetimeFigureOut">
              <a:rPr lang="hr-HR" smtClean="0"/>
              <a:t>11.4.2017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89524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10E70A1-2D1E-4013-B210-B2FC50925C52}" type="datetimeFigureOut">
              <a:rPr lang="hr-HR" smtClean="0"/>
              <a:t>11.4.2017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292968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10E70A1-2D1E-4013-B210-B2FC50925C52}" type="datetimeFigureOut">
              <a:rPr lang="hr-HR" smtClean="0"/>
              <a:t>11.4.2017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275931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210E70A1-2D1E-4013-B210-B2FC50925C52}" type="datetimeFigureOut">
              <a:rPr lang="hr-HR" smtClean="0"/>
              <a:t>11.4.2017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394648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210E70A1-2D1E-4013-B210-B2FC50925C52}" type="datetimeFigureOut">
              <a:rPr lang="hr-HR" smtClean="0"/>
              <a:t>11.4.2017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138512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210E70A1-2D1E-4013-B210-B2FC50925C52}" type="datetimeFigureOut">
              <a:rPr lang="hr-HR" smtClean="0"/>
              <a:t>11.4.2017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24931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210E70A1-2D1E-4013-B210-B2FC50925C52}" type="datetimeFigureOut">
              <a:rPr lang="hr-HR" smtClean="0"/>
              <a:t>11.4.2017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420762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210E70A1-2D1E-4013-B210-B2FC50925C52}" type="datetimeFigureOut">
              <a:rPr lang="hr-HR" smtClean="0"/>
              <a:t>11.4.2017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27840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210E70A1-2D1E-4013-B210-B2FC50925C52}" type="datetimeFigureOut">
              <a:rPr lang="hr-HR" smtClean="0"/>
              <a:t>11.4.2017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163351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210E70A1-2D1E-4013-B210-B2FC50925C52}" type="datetimeFigureOut">
              <a:rPr lang="hr-HR" smtClean="0"/>
              <a:t>11.4.2017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422331A-B047-4136-963C-6C47081B58C3}" type="slidenum">
              <a:rPr lang="hr-HR" smtClean="0"/>
              <a:t>‹#›</a:t>
            </a:fld>
            <a:endParaRPr lang="hr-HR"/>
          </a:p>
        </p:txBody>
      </p:sp>
    </p:spTree>
    <p:extLst>
      <p:ext uri="{BB962C8B-B14F-4D97-AF65-F5344CB8AC3E}">
        <p14:creationId xmlns:p14="http://schemas.microsoft.com/office/powerpoint/2010/main" val="59007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E70A1-2D1E-4013-B210-B2FC50925C52}" type="datetimeFigureOut">
              <a:rPr lang="hr-HR" smtClean="0"/>
              <a:t>11.4.2017</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2331A-B047-4136-963C-6C47081B58C3}" type="slidenum">
              <a:rPr lang="hr-HR" smtClean="0"/>
              <a:t>‹#›</a:t>
            </a:fld>
            <a:endParaRPr lang="hr-HR"/>
          </a:p>
        </p:txBody>
      </p:sp>
    </p:spTree>
    <p:extLst>
      <p:ext uri="{BB962C8B-B14F-4D97-AF65-F5344CB8AC3E}">
        <p14:creationId xmlns:p14="http://schemas.microsoft.com/office/powerpoint/2010/main" val="368357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237283"/>
            <a:ext cx="7772400" cy="1470025"/>
          </a:xfrm>
        </p:spPr>
        <p:txBody>
          <a:bodyPr/>
          <a:lstStyle/>
          <a:p>
            <a:r>
              <a:rPr lang="hr-HR" i="1" dirty="0" smtClean="0"/>
              <a:t>USKRS</a:t>
            </a:r>
            <a:endParaRPr lang="hr-HR"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5035903" cy="239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471" y="3861048"/>
            <a:ext cx="5991259"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03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ISUS DOSTA USKRSNU!</a:t>
            </a:r>
            <a:endParaRPr lang="hr-HR" dirty="0"/>
          </a:p>
        </p:txBody>
      </p:sp>
      <p:pic>
        <p:nvPicPr>
          <p:cNvPr id="4" name="Rezervirano mjesto sadržaja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0" y="1196752"/>
            <a:ext cx="9144000" cy="5616623"/>
          </a:xfrm>
        </p:spPr>
      </p:pic>
    </p:spTree>
    <p:extLst>
      <p:ext uri="{BB962C8B-B14F-4D97-AF65-F5344CB8AC3E}">
        <p14:creationId xmlns:p14="http://schemas.microsoft.com/office/powerpoint/2010/main" val="419027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67544" y="836712"/>
            <a:ext cx="8229600" cy="4896544"/>
          </a:xfrm>
        </p:spPr>
        <p:txBody>
          <a:bodyPr>
            <a:normAutofit fontScale="92500"/>
          </a:bodyPr>
          <a:lstStyle/>
          <a:p>
            <a:r>
              <a:rPr lang="hr-HR" dirty="0" smtClean="0"/>
              <a:t>Uskrs je nastao od riječi uskrsnuti koja vuče korijene iz staroslavenskog u kojem je glagol *</a:t>
            </a:r>
            <a:r>
              <a:rPr lang="hr-HR" dirty="0" err="1" smtClean="0"/>
              <a:t>kr</a:t>
            </a:r>
            <a:r>
              <a:rPr lang="az-Cyrl-AZ" dirty="0" smtClean="0"/>
              <a:t>ь</a:t>
            </a:r>
            <a:r>
              <a:rPr lang="hr-HR" dirty="0" err="1" smtClean="0"/>
              <a:t>snǫti</a:t>
            </a:r>
            <a:r>
              <a:rPr lang="hr-HR" dirty="0" smtClean="0"/>
              <a:t> značio rasti i razvijati se. </a:t>
            </a:r>
            <a:r>
              <a:rPr lang="hr-HR" dirty="0" err="1" smtClean="0"/>
              <a:t>Prefiksacijom</a:t>
            </a:r>
            <a:r>
              <a:rPr lang="hr-HR" dirty="0" smtClean="0"/>
              <a:t> uz- dobiven je praoblik od kojeg se razvio današnji hrvatski glagol.</a:t>
            </a:r>
          </a:p>
          <a:p>
            <a:endParaRPr lang="hr-HR" dirty="0" smtClean="0"/>
          </a:p>
          <a:p>
            <a:r>
              <a:rPr lang="hr-HR" dirty="0" smtClean="0"/>
              <a:t>Drugi naziv, Pasha, češći je u drugim povijesnim konotacijama. Hebrejska riječ pasah značila je prolaz (prolaz Židova kroz pustinju nakon 40 godina) preuzeta je u grč. </a:t>
            </a:r>
            <a:r>
              <a:rPr lang="el-GR" dirty="0" smtClean="0"/>
              <a:t>Πάσχα.</a:t>
            </a:r>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733" y="5321308"/>
            <a:ext cx="1196752"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21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67544" y="980728"/>
            <a:ext cx="8229600" cy="4525963"/>
          </a:xfrm>
        </p:spPr>
        <p:txBody>
          <a:bodyPr>
            <a:normAutofit fontScale="92500" lnSpcReduction="10000"/>
          </a:bodyPr>
          <a:lstStyle/>
          <a:p>
            <a:r>
              <a:rPr lang="hr-HR" dirty="0" smtClean="0"/>
              <a:t>Naziv </a:t>
            </a:r>
            <a:r>
              <a:rPr lang="hr-HR" dirty="0" err="1" smtClean="0"/>
              <a:t>Vazam</a:t>
            </a:r>
            <a:r>
              <a:rPr lang="hr-HR" dirty="0" smtClean="0"/>
              <a:t> (kajk. </a:t>
            </a:r>
            <a:r>
              <a:rPr lang="hr-HR" dirty="0" err="1" smtClean="0"/>
              <a:t>Vuzem</a:t>
            </a:r>
            <a:r>
              <a:rPr lang="hr-HR" dirty="0" smtClean="0"/>
              <a:t>) osim Uskrsa obuhvaća cijelo sveto </a:t>
            </a:r>
            <a:r>
              <a:rPr lang="hr-HR" dirty="0" err="1" smtClean="0"/>
              <a:t>trodnevlje</a:t>
            </a:r>
            <a:r>
              <a:rPr lang="hr-HR" dirty="0" smtClean="0"/>
              <a:t> - Veliki petak, Veliku subotu i Uskrs, ali često se </a:t>
            </a:r>
            <a:r>
              <a:rPr lang="hr-HR" dirty="0" err="1" smtClean="0"/>
              <a:t>sinegdohizira</a:t>
            </a:r>
            <a:r>
              <a:rPr lang="hr-HR" dirty="0" smtClean="0"/>
              <a:t> samo na nedjelju - Uskrs. Neki (Petar Skok) povezuju ga s riječju uzeti (stsl. v</a:t>
            </a:r>
            <a:r>
              <a:rPr lang="az-Cyrl-AZ" dirty="0" smtClean="0"/>
              <a:t>ъ</a:t>
            </a:r>
            <a:r>
              <a:rPr lang="hr-HR" dirty="0" err="1" smtClean="0"/>
              <a:t>zęti</a:t>
            </a:r>
            <a:r>
              <a:rPr lang="hr-HR" dirty="0" smtClean="0"/>
              <a:t> &lt; uz + imati), odnosno </a:t>
            </a:r>
            <a:r>
              <a:rPr lang="hr-HR" dirty="0" err="1" smtClean="0"/>
              <a:t>razdobolje</a:t>
            </a:r>
            <a:r>
              <a:rPr lang="hr-HR" dirty="0" smtClean="0"/>
              <a:t> suprotno Mesopustu kad se opet počinje uzimati meso. Drugi ga pak povezuju tako da su </a:t>
            </a:r>
            <a:r>
              <a:rPr lang="hr-HR" dirty="0" err="1" smtClean="0"/>
              <a:t>Ćiril</a:t>
            </a:r>
            <a:r>
              <a:rPr lang="hr-HR" dirty="0" smtClean="0"/>
              <a:t> i </a:t>
            </a:r>
            <a:r>
              <a:rPr lang="hr-HR" dirty="0" err="1" smtClean="0"/>
              <a:t>Metod</a:t>
            </a:r>
            <a:r>
              <a:rPr lang="hr-HR" dirty="0" smtClean="0"/>
              <a:t> slavenizirali grčku riječ Pasha (p &gt; v, </a:t>
            </a:r>
            <a:r>
              <a:rPr lang="hr-HR" dirty="0" err="1" smtClean="0"/>
              <a:t>ozvučivanje</a:t>
            </a:r>
            <a:r>
              <a:rPr lang="hr-HR" dirty="0" smtClean="0"/>
              <a:t> s &gt; z) te je tako dobivena riječ </a:t>
            </a:r>
            <a:r>
              <a:rPr lang="hr-HR" dirty="0" err="1" smtClean="0"/>
              <a:t>Vazam</a:t>
            </a:r>
            <a:r>
              <a:rPr lang="hr-HR" dirty="0" smtClean="0"/>
              <a:t>.</a:t>
            </a:r>
            <a:endParaRPr lang="hr-H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869160"/>
            <a:ext cx="1444582" cy="149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71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67544" y="727054"/>
            <a:ext cx="8229600" cy="5366242"/>
          </a:xfrm>
        </p:spPr>
        <p:txBody>
          <a:bodyPr>
            <a:normAutofit fontScale="77500" lnSpcReduction="20000"/>
          </a:bodyPr>
          <a:lstStyle/>
          <a:p>
            <a:r>
              <a:rPr lang="hr-HR" dirty="0" smtClean="0"/>
              <a:t>J</a:t>
            </a:r>
            <a:r>
              <a:rPr lang="vi-VN" dirty="0" smtClean="0"/>
              <a:t>edan od najstarijih izvora koji govore o Uskrsu jest Pashalna homilija iz 2. stoljeća koju je napisao Meliton Sardski. Sokrat Skolastik u 4. stoljeću govori da je slavljenje Uskrsa nastalo iz lokalnog običaja, ali govori i da je samo slavlje ipak bilo univerzalno - samo su pojedinosti vezane uza nj bile lokalizirane.</a:t>
            </a:r>
          </a:p>
          <a:p>
            <a:endParaRPr lang="vi-VN" dirty="0" smtClean="0"/>
          </a:p>
          <a:p>
            <a:r>
              <a:rPr lang="vi-VN" dirty="0" smtClean="0"/>
              <a:t>Sinezije Cirenski u 4. stoljeću zapisao je sljedeći hvalospjev Uskrsu:</a:t>
            </a:r>
          </a:p>
          <a:p>
            <a:endParaRPr lang="vi-VN" dirty="0" smtClean="0"/>
          </a:p>
          <a:p>
            <a:pPr marL="0" indent="0">
              <a:buNone/>
            </a:pPr>
            <a:r>
              <a:rPr lang="hr-HR" dirty="0" smtClean="0"/>
              <a:t>       </a:t>
            </a:r>
            <a:r>
              <a:rPr lang="vi-VN" dirty="0" smtClean="0"/>
              <a:t>    O, noći sjajnija od dana,</a:t>
            </a:r>
          </a:p>
          <a:p>
            <a:pPr marL="0" indent="0">
              <a:buNone/>
            </a:pPr>
            <a:r>
              <a:rPr lang="vi-VN" dirty="0" smtClean="0"/>
              <a:t>   </a:t>
            </a:r>
            <a:r>
              <a:rPr lang="hr-HR" dirty="0" smtClean="0"/>
              <a:t>        </a:t>
            </a:r>
            <a:r>
              <a:rPr lang="vi-VN" dirty="0" smtClean="0"/>
              <a:t> svjetlija od Sunca,</a:t>
            </a:r>
          </a:p>
          <a:p>
            <a:pPr marL="0" indent="0">
              <a:buNone/>
            </a:pPr>
            <a:r>
              <a:rPr lang="vi-VN" dirty="0" smtClean="0"/>
              <a:t>    </a:t>
            </a:r>
            <a:r>
              <a:rPr lang="hr-HR" dirty="0" smtClean="0"/>
              <a:t>        </a:t>
            </a:r>
            <a:r>
              <a:rPr lang="vi-VN" dirty="0" smtClean="0"/>
              <a:t>slađa od raja,</a:t>
            </a:r>
          </a:p>
          <a:p>
            <a:pPr marL="0" indent="0">
              <a:buNone/>
            </a:pPr>
            <a:r>
              <a:rPr lang="vi-VN" dirty="0" smtClean="0"/>
              <a:t>    </a:t>
            </a:r>
            <a:r>
              <a:rPr lang="hr-HR" dirty="0" smtClean="0"/>
              <a:t>        </a:t>
            </a:r>
            <a:r>
              <a:rPr lang="vi-VN" dirty="0" smtClean="0"/>
              <a:t>očekivana godinu dana!</a:t>
            </a:r>
          </a:p>
          <a:p>
            <a:endParaRPr lang="hr-H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077072"/>
            <a:ext cx="2328066" cy="130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23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95536" y="548680"/>
            <a:ext cx="8229600" cy="5832648"/>
          </a:xfrm>
        </p:spPr>
        <p:txBody>
          <a:bodyPr>
            <a:normAutofit/>
          </a:bodyPr>
          <a:lstStyle/>
          <a:p>
            <a:endParaRPr lang="hr-HR" dirty="0" smtClean="0"/>
          </a:p>
          <a:p>
            <a:r>
              <a:rPr lang="hr-HR" dirty="0" smtClean="0"/>
              <a:t>    Uskrs pada na prvu nedjelju poslije prvog proljetnog punog mjeseca 21. ožujka (dan proljetnog ekvinocija) ili poslije tog datuma (riječ je o proljetnom ekvinociju koji se </a:t>
            </a:r>
            <a:r>
              <a:rPr lang="hr-HR" dirty="0" err="1" smtClean="0"/>
              <a:t>dobija</a:t>
            </a:r>
            <a:r>
              <a:rPr lang="hr-HR" dirty="0" smtClean="0"/>
              <a:t> putem tabličnog računanja, a ne putem astronomskih mjerenja).</a:t>
            </a:r>
          </a:p>
          <a:p>
            <a:r>
              <a:rPr lang="hr-HR" dirty="0" smtClean="0"/>
              <a:t>    Taj puni mjesec četrnaesti je dan tablične </a:t>
            </a:r>
            <a:r>
              <a:rPr lang="hr-HR" dirty="0" err="1" smtClean="0"/>
              <a:t>lunacije</a:t>
            </a:r>
            <a:r>
              <a:rPr lang="hr-HR" dirty="0" smtClean="0"/>
              <a:t> (novi mjesec).</a:t>
            </a:r>
          </a:p>
          <a:p>
            <a:endParaRPr lang="hr-H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797152"/>
            <a:ext cx="2448272" cy="152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50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7504" y="692696"/>
            <a:ext cx="8496944" cy="5616624"/>
          </a:xfrm>
        </p:spPr>
        <p:txBody>
          <a:bodyPr>
            <a:normAutofit fontScale="92500" lnSpcReduction="10000"/>
          </a:bodyPr>
          <a:lstStyle/>
          <a:p>
            <a:r>
              <a:rPr lang="hr-HR" dirty="0" smtClean="0"/>
              <a:t>U zapadnom kršćanstvu priprema za Uskrs jest </a:t>
            </a:r>
            <a:r>
              <a:rPr lang="hr-HR" dirty="0" err="1" smtClean="0"/>
              <a:t>korizma</a:t>
            </a:r>
            <a:r>
              <a:rPr lang="hr-HR" dirty="0" smtClean="0"/>
              <a:t>. Nakon završetka </a:t>
            </a:r>
            <a:r>
              <a:rPr lang="hr-HR" dirty="0" err="1" smtClean="0"/>
              <a:t>korizme</a:t>
            </a:r>
            <a:r>
              <a:rPr lang="hr-HR" dirty="0" smtClean="0"/>
              <a:t> dolazi Cvjetnica, Veliki tjedan koji uključuje Vazmeno </a:t>
            </a:r>
            <a:r>
              <a:rPr lang="hr-HR" dirty="0" err="1" smtClean="0"/>
              <a:t>trodnevlje</a:t>
            </a:r>
            <a:r>
              <a:rPr lang="hr-HR" dirty="0" smtClean="0"/>
              <a:t> - Veliki petak, Veliku subotu i Uskrs. Nakon Uskrsa slijedi Uskrsni ponedjeljak. Tradicionalna priprema započinje Velikom subotom kad se odlazi na bdijenje. Na misi se pali uskrsna vatra na žutoj ili bijeloj uskrsnoj svijeći. Nekoć je Uskrs bio smatran savršenim trenutkom krštenja stoga se na toj misi novi članovi pridružuju Crkvi, a stari članovi obnavljaju zavjete. Sutradan se na samu nedjelju pjevaju veselije i svečanije pjesme te slavi samo uskrsnuće.</a:t>
            </a:r>
            <a:endParaRPr lang="hr-HR" dirty="0"/>
          </a:p>
        </p:txBody>
      </p:sp>
    </p:spTree>
    <p:extLst>
      <p:ext uri="{BB962C8B-B14F-4D97-AF65-F5344CB8AC3E}">
        <p14:creationId xmlns:p14="http://schemas.microsoft.com/office/powerpoint/2010/main" val="178420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614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0" y="0"/>
            <a:ext cx="91228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86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95536" y="476672"/>
            <a:ext cx="8229600" cy="4525963"/>
          </a:xfrm>
        </p:spPr>
        <p:txBody>
          <a:bodyPr>
            <a:normAutofit fontScale="85000" lnSpcReduction="20000"/>
          </a:bodyPr>
          <a:lstStyle/>
          <a:p>
            <a:r>
              <a:rPr lang="vi-VN" dirty="0" smtClean="0"/>
              <a:t>U hrvatskoj je uskrsnoj tradiciji bojanje jaja, takozvanih pisanica (od ie. korijena *pis- = crtati, šarati; pisanice = šarenice). Pisanice su osim simbola života bile i tradicionalan dar, a često su si ih međusobno darivali zaljubljeni s ljubavnim motivima (srca, dva goluba) ili porukama (ovo se jaje za poljubac daje - Međimurje), kako ljubavnim, tako religioznim i čestitkama. Djevojke bi u Podravini svoje dobivene pisanice ponosno stavljale na prozore, a u Dubrovniku bi mlade zaručniku darovale tucet jaja, a budućoj svekrvi ispekle bi pletenicu od tijesta.</a:t>
            </a:r>
            <a:endParaRPr lang="hr-H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869160"/>
            <a:ext cx="4476750" cy="190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77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67544" y="260648"/>
            <a:ext cx="8229600" cy="4713387"/>
          </a:xfrm>
        </p:spPr>
        <p:txBody>
          <a:bodyPr>
            <a:normAutofit fontScale="77500" lnSpcReduction="20000"/>
          </a:bodyPr>
          <a:lstStyle/>
          <a:p>
            <a:r>
              <a:rPr lang="hr-HR" dirty="0" smtClean="0"/>
              <a:t>Jedna od najpoznatijih pjesama jest Kraljice neba, ali postoje i brojne druge uskrsne pjesme koje se pjevaju na misnim slavljima i procesijama:</a:t>
            </a:r>
          </a:p>
          <a:p>
            <a:endParaRPr lang="hr-HR" dirty="0" smtClean="0"/>
          </a:p>
          <a:p>
            <a:r>
              <a:rPr lang="hr-HR" dirty="0" smtClean="0"/>
              <a:t>    Gospodin slavno uskrsnu</a:t>
            </a:r>
          </a:p>
          <a:p>
            <a:r>
              <a:rPr lang="hr-HR" dirty="0" smtClean="0"/>
              <a:t>    Isus usta slavni</a:t>
            </a:r>
          </a:p>
          <a:p>
            <a:r>
              <a:rPr lang="hr-HR" dirty="0" smtClean="0"/>
              <a:t>    Na čast uskrsnuloga</a:t>
            </a:r>
          </a:p>
          <a:p>
            <a:r>
              <a:rPr lang="hr-HR" dirty="0" smtClean="0"/>
              <a:t>    Na nebu zora rudi</a:t>
            </a:r>
          </a:p>
          <a:p>
            <a:r>
              <a:rPr lang="hr-HR" dirty="0" smtClean="0"/>
              <a:t>    Naš je </a:t>
            </a:r>
            <a:r>
              <a:rPr lang="hr-HR" dirty="0" err="1" smtClean="0"/>
              <a:t>ust</a:t>
            </a:r>
            <a:r>
              <a:rPr lang="hr-HR" dirty="0" smtClean="0"/>
              <a:t>'o Spasitelj iz groba</a:t>
            </a:r>
          </a:p>
          <a:p>
            <a:r>
              <a:rPr lang="hr-HR" dirty="0" smtClean="0"/>
              <a:t>    </a:t>
            </a:r>
            <a:r>
              <a:rPr lang="hr-HR" dirty="0" err="1" smtClean="0"/>
              <a:t>Nek</a:t>
            </a:r>
            <a:r>
              <a:rPr lang="hr-HR" dirty="0" smtClean="0"/>
              <a:t>' mine, majko</a:t>
            </a:r>
          </a:p>
          <a:p>
            <a:r>
              <a:rPr lang="hr-HR" dirty="0" smtClean="0"/>
              <a:t>    Pjevaj hvale, Magdaleno</a:t>
            </a:r>
          </a:p>
          <a:p>
            <a:r>
              <a:rPr lang="hr-HR" dirty="0" smtClean="0"/>
              <a:t>    Uskrsnu Isus doista</a:t>
            </a:r>
            <a:endParaRPr lang="hr-H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96752"/>
            <a:ext cx="3168352" cy="404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0000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586</Words>
  <Application>Microsoft Office PowerPoint</Application>
  <PresentationFormat>Prikaz na zaslonu (4:3)</PresentationFormat>
  <Paragraphs>29</Paragraphs>
  <Slides>10</Slides>
  <Notes>0</Notes>
  <HiddenSlides>0</HiddenSlides>
  <MMClips>0</MMClip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Tema sustava Office</vt:lpstr>
      <vt:lpstr>USKRS</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ISUS DOSTA USKRSNU!</vt:lpstr>
    </vt:vector>
  </TitlesOfParts>
  <Company>MZOS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USKRS</dc:title>
  <dc:creator>ucenik05</dc:creator>
  <cp:lastModifiedBy>ucenik05</cp:lastModifiedBy>
  <cp:revision>3</cp:revision>
  <dcterms:created xsi:type="dcterms:W3CDTF">2017-04-11T15:36:31Z</dcterms:created>
  <dcterms:modified xsi:type="dcterms:W3CDTF">2017-04-11T16:05:52Z</dcterms:modified>
</cp:coreProperties>
</file>