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Berlin Sans FB" panose="020E0602020502020306" pitchFamily="34" charset="0"/>
              </a:rPr>
              <a:t>Globalno</a:t>
            </a:r>
            <a:r>
              <a:rPr lang="en-GB" dirty="0" smtClean="0">
                <a:latin typeface="Berlin Sans FB" panose="020E0602020502020306" pitchFamily="34" charset="0"/>
              </a:rPr>
              <a:t> </a:t>
            </a:r>
            <a:r>
              <a:rPr lang="en-GB" dirty="0" err="1" smtClean="0">
                <a:latin typeface="Berlin Sans FB" panose="020E0602020502020306" pitchFamily="34" charset="0"/>
              </a:rPr>
              <a:t>Zagrijavanje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Gabriel Margeta, 1.b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02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>
                <a:latin typeface="Berlin Sans FB" panose="020E0602020502020306" pitchFamily="34" charset="0"/>
              </a:rPr>
              <a:t>Globalno</a:t>
            </a:r>
            <a:r>
              <a:rPr lang="en-GB" b="1" dirty="0">
                <a:latin typeface="Berlin Sans FB" panose="020E0602020502020306" pitchFamily="34" charset="0"/>
              </a:rPr>
              <a:t> </a:t>
            </a:r>
            <a:r>
              <a:rPr lang="en-GB" b="1" dirty="0" err="1">
                <a:latin typeface="Berlin Sans FB" panose="020E0602020502020306" pitchFamily="34" charset="0"/>
              </a:rPr>
              <a:t>zatopljenje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ili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b="1" dirty="0" err="1">
                <a:latin typeface="Berlin Sans FB" panose="020E0602020502020306" pitchFamily="34" charset="0"/>
              </a:rPr>
              <a:t>globalno</a:t>
            </a:r>
            <a:r>
              <a:rPr lang="en-GB" b="1" dirty="0">
                <a:latin typeface="Berlin Sans FB" panose="020E0602020502020306" pitchFamily="34" charset="0"/>
              </a:rPr>
              <a:t> </a:t>
            </a:r>
            <a:r>
              <a:rPr lang="en-GB" b="1" dirty="0" err="1">
                <a:latin typeface="Berlin Sans FB" panose="020E0602020502020306" pitchFamily="34" charset="0"/>
              </a:rPr>
              <a:t>zagrijavanje</a:t>
            </a:r>
            <a:r>
              <a:rPr lang="en-GB" dirty="0">
                <a:latin typeface="Berlin Sans FB" panose="020E0602020502020306" pitchFamily="34" charset="0"/>
              </a:rPr>
              <a:t> je </a:t>
            </a:r>
            <a:r>
              <a:rPr lang="en-GB" dirty="0" err="1">
                <a:latin typeface="Berlin Sans FB" panose="020E0602020502020306" pitchFamily="34" charset="0"/>
              </a:rPr>
              <a:t>postupno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zagrijavanje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Zemljine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površine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najdonjih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slojeva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atmosfere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uzrokovano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učinkom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staklenika</a:t>
            </a:r>
            <a:r>
              <a:rPr lang="en-GB" dirty="0">
                <a:latin typeface="Berlin Sans FB" panose="020E0602020502020306" pitchFamily="34" charset="0"/>
              </a:rPr>
              <a:t>, </a:t>
            </a:r>
            <a:r>
              <a:rPr lang="en-GB" dirty="0" err="1">
                <a:latin typeface="Berlin Sans FB" panose="020E0602020502020306" pitchFamily="34" charset="0"/>
              </a:rPr>
              <a:t>što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dovodi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do </a:t>
            </a:r>
            <a:r>
              <a:rPr lang="en-GB" u="sng" dirty="0" err="1">
                <a:latin typeface="Berlin Sans FB" panose="020E0602020502020306" pitchFamily="34" charset="0"/>
              </a:rPr>
              <a:t>globalnih</a:t>
            </a:r>
            <a:r>
              <a:rPr lang="en-GB" u="sng" dirty="0">
                <a:latin typeface="Berlin Sans FB" panose="020E0602020502020306" pitchFamily="34" charset="0"/>
              </a:rPr>
              <a:t> </a:t>
            </a:r>
            <a:r>
              <a:rPr lang="en-GB" u="sng" dirty="0" err="1">
                <a:latin typeface="Berlin Sans FB" panose="020E0602020502020306" pitchFamily="34" charset="0"/>
              </a:rPr>
              <a:t>promjena</a:t>
            </a:r>
            <a:r>
              <a:rPr lang="en-GB" u="sng" dirty="0">
                <a:latin typeface="Berlin Sans FB" panose="020E0602020502020306" pitchFamily="34" charset="0"/>
              </a:rPr>
              <a:t> </a:t>
            </a:r>
            <a:r>
              <a:rPr lang="en-GB" u="sng" dirty="0" err="1">
                <a:latin typeface="Berlin Sans FB" panose="020E0602020502020306" pitchFamily="34" charset="0"/>
              </a:rPr>
              <a:t>klime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99" y="2193925"/>
            <a:ext cx="5008801" cy="4024313"/>
          </a:xfrm>
        </p:spPr>
      </p:pic>
    </p:spTree>
    <p:extLst>
      <p:ext uri="{BB962C8B-B14F-4D97-AF65-F5344CB8AC3E}">
        <p14:creationId xmlns:p14="http://schemas.microsoft.com/office/powerpoint/2010/main" val="7565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>
                <a:latin typeface="Berlin Sans FB" panose="020E0602020502020306" pitchFamily="34" charset="0"/>
              </a:rPr>
              <a:t>Klima</a:t>
            </a:r>
            <a:r>
              <a:rPr lang="en-GB" dirty="0">
                <a:latin typeface="Berlin Sans FB" panose="020E0602020502020306" pitchFamily="34" charset="0"/>
              </a:rPr>
              <a:t> se </a:t>
            </a:r>
            <a:r>
              <a:rPr lang="en-GB" dirty="0" err="1">
                <a:latin typeface="Berlin Sans FB" panose="020E0602020502020306" pitchFamily="34" charset="0"/>
              </a:rPr>
              <a:t>mijenjala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u </a:t>
            </a:r>
            <a:r>
              <a:rPr lang="en-GB" dirty="0" err="1">
                <a:latin typeface="Berlin Sans FB" panose="020E0602020502020306" pitchFamily="34" charset="0"/>
              </a:rPr>
              <a:t>Zemljinoj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prošlosti</a:t>
            </a:r>
            <a:r>
              <a:rPr lang="en-GB" dirty="0">
                <a:latin typeface="Berlin Sans FB" panose="020E0602020502020306" pitchFamily="34" charset="0"/>
              </a:rPr>
              <a:t>, no </a:t>
            </a:r>
            <a:r>
              <a:rPr lang="en-GB" dirty="0" err="1">
                <a:latin typeface="Berlin Sans FB" panose="020E0602020502020306" pitchFamily="34" charset="0"/>
              </a:rPr>
              <a:t>smatra</a:t>
            </a:r>
            <a:r>
              <a:rPr lang="en-GB" dirty="0">
                <a:latin typeface="Berlin Sans FB" panose="020E0602020502020306" pitchFamily="34" charset="0"/>
              </a:rPr>
              <a:t> se da </a:t>
            </a:r>
            <a:r>
              <a:rPr lang="en-GB" dirty="0" err="1">
                <a:latin typeface="Berlin Sans FB" panose="020E0602020502020306" pitchFamily="34" charset="0"/>
              </a:rPr>
              <a:t>sadašnje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globalno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zagrijavanje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nastaje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zbog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povećanih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emisija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stakleničkih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plinova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 </a:t>
            </a:r>
            <a:r>
              <a:rPr lang="en-GB" dirty="0">
                <a:latin typeface="Berlin Sans FB" panose="020E0602020502020306" pitchFamily="34" charset="0"/>
              </a:rPr>
              <a:t>Na </a:t>
            </a:r>
            <a:r>
              <a:rPr lang="en-GB" dirty="0" err="1">
                <a:latin typeface="Berlin Sans FB" panose="020E0602020502020306" pitchFamily="34" charset="0"/>
              </a:rPr>
              <a:t>osnovi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mišljenja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velikog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broja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znanstvenika</a:t>
            </a:r>
            <a:r>
              <a:rPr lang="en-GB" dirty="0">
                <a:latin typeface="Berlin Sans FB" panose="020E0602020502020306" pitchFamily="34" charset="0"/>
              </a:rPr>
              <a:t> – </a:t>
            </a:r>
            <a:r>
              <a:rPr lang="en-GB" dirty="0" err="1">
                <a:latin typeface="Berlin Sans FB" panose="020E0602020502020306" pitchFamily="34" charset="0"/>
              </a:rPr>
              <a:t>sadržanih</a:t>
            </a:r>
            <a:r>
              <a:rPr lang="en-GB" dirty="0">
                <a:latin typeface="Berlin Sans FB" panose="020E0602020502020306" pitchFamily="34" charset="0"/>
              </a:rPr>
              <a:t> u </a:t>
            </a:r>
            <a:r>
              <a:rPr lang="en-GB" dirty="0" err="1">
                <a:latin typeface="Berlin Sans FB" panose="020E0602020502020306" pitchFamily="34" charset="0"/>
              </a:rPr>
              <a:t>izvještajuMeđuvladinoga</a:t>
            </a:r>
            <a:r>
              <a:rPr lang="en-GB" dirty="0">
                <a:latin typeface="Berlin Sans FB" panose="020E0602020502020306" pitchFamily="34" charset="0"/>
              </a:rPr>
              <a:t> panela o </a:t>
            </a:r>
            <a:r>
              <a:rPr lang="en-GB" dirty="0" err="1">
                <a:latin typeface="Berlin Sans FB" panose="020E0602020502020306" pitchFamily="34" charset="0"/>
              </a:rPr>
              <a:t>promjenama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klime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objavljenog</a:t>
            </a:r>
            <a:r>
              <a:rPr lang="en-GB" dirty="0">
                <a:latin typeface="Berlin Sans FB" panose="020E0602020502020306" pitchFamily="34" charset="0"/>
              </a:rPr>
              <a:t> u 2000.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2001. </a:t>
            </a:r>
            <a:r>
              <a:rPr lang="en-GB" dirty="0" err="1">
                <a:latin typeface="Berlin Sans FB" panose="020E0602020502020306" pitchFamily="34" charset="0"/>
              </a:rPr>
              <a:t>temeljenoga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klimatskim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modelima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kao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podrobnoj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analizi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temperaturnih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prilika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promjena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ledenog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omotača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Zemlji</a:t>
            </a:r>
            <a:r>
              <a:rPr lang="en-GB" dirty="0">
                <a:latin typeface="Berlin Sans FB" panose="020E0602020502020306" pitchFamily="34" charset="0"/>
              </a:rPr>
              <a:t>, </a:t>
            </a:r>
            <a:r>
              <a:rPr lang="en-GB" dirty="0" err="1">
                <a:latin typeface="Berlin Sans FB" panose="020E0602020502020306" pitchFamily="34" charset="0"/>
              </a:rPr>
              <a:t>koja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pokazuje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neupitno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zatopljenje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posljednjih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stotinu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godina</a:t>
            </a:r>
            <a:r>
              <a:rPr lang="en-GB" dirty="0">
                <a:latin typeface="Berlin Sans FB" panose="020E0602020502020306" pitchFamily="34" charset="0"/>
              </a:rPr>
              <a:t> – </a:t>
            </a:r>
            <a:r>
              <a:rPr lang="en-GB" dirty="0" err="1">
                <a:latin typeface="Berlin Sans FB" panose="020E0602020502020306" pitchFamily="34" charset="0"/>
              </a:rPr>
              <a:t>smatra</a:t>
            </a:r>
            <a:r>
              <a:rPr lang="en-GB" dirty="0">
                <a:latin typeface="Berlin Sans FB" panose="020E0602020502020306" pitchFamily="34" charset="0"/>
              </a:rPr>
              <a:t> se da bi do 2100. </a:t>
            </a:r>
            <a:r>
              <a:rPr lang="en-GB" dirty="0" err="1">
                <a:latin typeface="Berlin Sans FB" panose="020E0602020502020306" pitchFamily="34" charset="0"/>
              </a:rPr>
              <a:t>temperatura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zraka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bila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viša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čak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</a:t>
            </a:r>
            <a:r>
              <a:rPr lang="en-GB" dirty="0">
                <a:latin typeface="Berlin Sans FB" panose="020E0602020502020306" pitchFamily="34" charset="0"/>
              </a:rPr>
              <a:t> 1.5 do 5.8 °C, </a:t>
            </a:r>
            <a:r>
              <a:rPr lang="en-GB" dirty="0" err="1">
                <a:latin typeface="Berlin Sans FB" panose="020E0602020502020306" pitchFamily="34" charset="0"/>
              </a:rPr>
              <a:t>ovisno</a:t>
            </a:r>
            <a:r>
              <a:rPr lang="en-GB" dirty="0">
                <a:latin typeface="Berlin Sans FB" panose="020E0602020502020306" pitchFamily="34" charset="0"/>
              </a:rPr>
              <a:t> o </a:t>
            </a:r>
            <a:r>
              <a:rPr lang="en-GB" dirty="0" err="1">
                <a:latin typeface="Berlin Sans FB" panose="020E0602020502020306" pitchFamily="34" charset="0"/>
              </a:rPr>
              <a:t>stupnju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povećanja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stakleničkih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plinova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57774"/>
            <a:ext cx="4553465" cy="25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459" y="1789936"/>
            <a:ext cx="11009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Berlin Sans FB" panose="020E0602020502020306" pitchFamily="34" charset="0"/>
              </a:rPr>
              <a:t>Globalno</a:t>
            </a:r>
            <a:r>
              <a:rPr lang="en-GB" dirty="0" smtClean="0">
                <a:latin typeface="Berlin Sans FB" panose="020E0602020502020306" pitchFamily="34" charset="0"/>
              </a:rPr>
              <a:t> </a:t>
            </a:r>
            <a:r>
              <a:rPr lang="en-GB" dirty="0" err="1" smtClean="0">
                <a:latin typeface="Berlin Sans FB" panose="020E0602020502020306" pitchFamily="34" charset="0"/>
              </a:rPr>
              <a:t>zagrijavanje</a:t>
            </a:r>
            <a:r>
              <a:rPr lang="en-GB" dirty="0" smtClean="0">
                <a:latin typeface="Berlin Sans FB" panose="020E0602020502020306" pitchFamily="34" charset="0"/>
              </a:rPr>
              <a:t> </a:t>
            </a:r>
            <a:r>
              <a:rPr lang="en-GB" dirty="0" err="1" smtClean="0">
                <a:latin typeface="Berlin Sans FB" panose="020E0602020502020306" pitchFamily="34" charset="0"/>
              </a:rPr>
              <a:t>dovodi</a:t>
            </a:r>
            <a:r>
              <a:rPr lang="en-GB" dirty="0" smtClean="0">
                <a:latin typeface="Berlin Sans FB" panose="020E0602020502020306" pitchFamily="34" charset="0"/>
              </a:rPr>
              <a:t> </a:t>
            </a:r>
            <a:r>
              <a:rPr lang="en-GB" dirty="0">
                <a:latin typeface="Berlin Sans FB" panose="020E0602020502020306" pitchFamily="34" charset="0"/>
              </a:rPr>
              <a:t>do </a:t>
            </a:r>
            <a:r>
              <a:rPr lang="en-GB" dirty="0" err="1">
                <a:latin typeface="Berlin Sans FB" panose="020E0602020502020306" pitchFamily="34" charset="0"/>
              </a:rPr>
              <a:t>velikih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neke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dijelove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čovječanstva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katastrofalnih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posljedica</a:t>
            </a:r>
            <a:r>
              <a:rPr lang="en-GB" dirty="0">
                <a:latin typeface="Berlin Sans FB" panose="020E0602020502020306" pitchFamily="34" charset="0"/>
              </a:rPr>
              <a:t>: </a:t>
            </a:r>
            <a:r>
              <a:rPr lang="en-GB" dirty="0" err="1">
                <a:latin typeface="Berlin Sans FB" panose="020E0602020502020306" pitchFamily="34" charset="0"/>
              </a:rPr>
              <a:t>zbog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topljenja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 smtClean="0">
                <a:latin typeface="Berlin Sans FB" panose="020E0602020502020306" pitchFamily="34" charset="0"/>
              </a:rPr>
              <a:t>ledenjaka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snježnoga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pokrivača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došlo</a:t>
            </a:r>
            <a:r>
              <a:rPr lang="en-GB" dirty="0">
                <a:latin typeface="Berlin Sans FB" panose="020E0602020502020306" pitchFamily="34" charset="0"/>
              </a:rPr>
              <a:t> bi do </a:t>
            </a:r>
            <a:r>
              <a:rPr lang="en-GB" dirty="0" err="1">
                <a:latin typeface="Berlin Sans FB" panose="020E0602020502020306" pitchFamily="34" charset="0"/>
              </a:rPr>
              <a:t>podizanja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razine</a:t>
            </a:r>
            <a:r>
              <a:rPr lang="en-GB" dirty="0">
                <a:latin typeface="Berlin Sans FB" panose="020E0602020502020306" pitchFamily="34" charset="0"/>
              </a:rPr>
              <a:t> mora, </a:t>
            </a:r>
            <a:r>
              <a:rPr lang="en-GB" dirty="0" err="1">
                <a:latin typeface="Berlin Sans FB" panose="020E0602020502020306" pitchFamily="34" charset="0"/>
              </a:rPr>
              <a:t>koje</a:t>
            </a:r>
            <a:r>
              <a:rPr lang="en-GB" dirty="0">
                <a:latin typeface="Berlin Sans FB" panose="020E0602020502020306" pitchFamily="34" charset="0"/>
              </a:rPr>
              <a:t> bi </a:t>
            </a:r>
            <a:r>
              <a:rPr lang="en-GB" dirty="0" err="1">
                <a:latin typeface="Berlin Sans FB" panose="020E0602020502020306" pitchFamily="34" charset="0"/>
              </a:rPr>
              <a:t>preplavilo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mnoga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obalna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naselja</a:t>
            </a:r>
            <a:r>
              <a:rPr lang="en-GB" dirty="0">
                <a:latin typeface="Berlin Sans FB" panose="020E0602020502020306" pitchFamily="34" charset="0"/>
              </a:rPr>
              <a:t>, </a:t>
            </a:r>
            <a:r>
              <a:rPr lang="en-GB" dirty="0" err="1">
                <a:latin typeface="Berlin Sans FB" panose="020E0602020502020306" pitchFamily="34" charset="0"/>
              </a:rPr>
              <a:t>posebno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otočkih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država</a:t>
            </a:r>
            <a:r>
              <a:rPr lang="en-GB" dirty="0">
                <a:latin typeface="Berlin Sans FB" panose="020E0602020502020306" pitchFamily="34" charset="0"/>
              </a:rPr>
              <a:t>, </a:t>
            </a:r>
            <a:r>
              <a:rPr lang="en-GB" dirty="0" err="1">
                <a:latin typeface="Berlin Sans FB" panose="020E0602020502020306" pitchFamily="34" charset="0"/>
              </a:rPr>
              <a:t>povećanog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broja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vremenskih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nepogoda</a:t>
            </a:r>
            <a:r>
              <a:rPr lang="en-GB" dirty="0">
                <a:latin typeface="Berlin Sans FB" panose="020E0602020502020306" pitchFamily="34" charset="0"/>
              </a:rPr>
              <a:t> u </a:t>
            </a:r>
            <a:r>
              <a:rPr lang="en-GB" dirty="0" err="1">
                <a:latin typeface="Berlin Sans FB" panose="020E0602020502020306" pitchFamily="34" charset="0"/>
              </a:rPr>
              <a:t>mnogim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dijelovima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svijeta</a:t>
            </a:r>
            <a:r>
              <a:rPr lang="en-GB" dirty="0">
                <a:latin typeface="Berlin Sans FB" panose="020E0602020502020306" pitchFamily="34" charset="0"/>
              </a:rPr>
              <a:t> (</a:t>
            </a:r>
            <a:r>
              <a:rPr lang="en-GB" dirty="0" err="1">
                <a:latin typeface="Berlin Sans FB" panose="020E0602020502020306" pitchFamily="34" charset="0"/>
              </a:rPr>
              <a:t>ciklona</a:t>
            </a:r>
            <a:r>
              <a:rPr lang="en-GB" dirty="0">
                <a:latin typeface="Berlin Sans FB" panose="020E0602020502020306" pitchFamily="34" charset="0"/>
              </a:rPr>
              <a:t>, </a:t>
            </a:r>
            <a:r>
              <a:rPr lang="en-GB" dirty="0" err="1">
                <a:latin typeface="Berlin Sans FB" panose="020E0602020502020306" pitchFamily="34" charset="0"/>
              </a:rPr>
              <a:t>uragana</a:t>
            </a:r>
            <a:r>
              <a:rPr lang="en-GB" dirty="0">
                <a:latin typeface="Berlin Sans FB" panose="020E0602020502020306" pitchFamily="34" charset="0"/>
              </a:rPr>
              <a:t>, </a:t>
            </a:r>
            <a:r>
              <a:rPr lang="en-GB" dirty="0" err="1">
                <a:latin typeface="Berlin Sans FB" panose="020E0602020502020306" pitchFamily="34" charset="0"/>
              </a:rPr>
              <a:t>poplava</a:t>
            </a:r>
            <a:r>
              <a:rPr lang="en-GB" dirty="0">
                <a:latin typeface="Berlin Sans FB" panose="020E0602020502020306" pitchFamily="34" charset="0"/>
              </a:rPr>
              <a:t>), </a:t>
            </a:r>
            <a:r>
              <a:rPr lang="en-GB" dirty="0" err="1">
                <a:latin typeface="Berlin Sans FB" panose="020E0602020502020306" pitchFamily="34" charset="0"/>
              </a:rPr>
              <a:t>premještanja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tropskih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uvjeta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prema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sjeveru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do </a:t>
            </a:r>
            <a:r>
              <a:rPr lang="en-GB" dirty="0" err="1">
                <a:latin typeface="Berlin Sans FB" panose="020E0602020502020306" pitchFamily="34" charset="0"/>
              </a:rPr>
              <a:t>pojave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sušnih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razdoblja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području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Sredozemlja</a:t>
            </a:r>
            <a:r>
              <a:rPr lang="en-GB" dirty="0">
                <a:latin typeface="Berlin Sans FB" panose="020E0602020502020306" pitchFamily="34" charset="0"/>
              </a:rPr>
              <a:t>, a </a:t>
            </a:r>
            <a:r>
              <a:rPr lang="en-GB" dirty="0" err="1">
                <a:latin typeface="Berlin Sans FB" panose="020E0602020502020306" pitchFamily="34" charset="0"/>
              </a:rPr>
              <a:t>sjevernije</a:t>
            </a:r>
            <a:r>
              <a:rPr lang="en-GB" dirty="0">
                <a:latin typeface="Berlin Sans FB" panose="020E0602020502020306" pitchFamily="34" charset="0"/>
              </a:rPr>
              <a:t> od </a:t>
            </a:r>
            <a:r>
              <a:rPr lang="en-GB" dirty="0" err="1">
                <a:latin typeface="Berlin Sans FB" panose="020E0602020502020306" pitchFamily="34" charset="0"/>
              </a:rPr>
              <a:t>njega</a:t>
            </a:r>
            <a:r>
              <a:rPr lang="en-GB" dirty="0">
                <a:latin typeface="Berlin Sans FB" panose="020E0602020502020306" pitchFamily="34" charset="0"/>
              </a:rPr>
              <a:t> do </a:t>
            </a:r>
            <a:r>
              <a:rPr lang="en-GB" dirty="0" err="1">
                <a:latin typeface="Berlin Sans FB" panose="020E0602020502020306" pitchFamily="34" charset="0"/>
              </a:rPr>
              <a:t>znatnog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povećanja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količine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oborina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1026" name="Picture 2" descr="http://fizzyenergy.com/wp-content/uploads/2009/09/maldives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b="15958"/>
          <a:stretch>
            <a:fillRect/>
          </a:stretch>
        </p:blipFill>
        <p:spPr bwMode="auto">
          <a:xfrm>
            <a:off x="5570822" y="3803761"/>
            <a:ext cx="5769490" cy="29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6" y="3967125"/>
            <a:ext cx="40481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8" y="2097249"/>
            <a:ext cx="7950072" cy="4423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2272" y="494542"/>
            <a:ext cx="28123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</a:rPr>
              <a:t>Dok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primarni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najveći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uzrok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globalnog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zatopljenja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postoji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znanstveno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slaganje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dugoročne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posljedice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postoji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nekoliko</a:t>
            </a:r>
            <a:r>
              <a:rPr lang="en-GB" dirty="0">
                <a:latin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</a:rPr>
              <a:t>hipoteza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jer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trenutni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računalni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modeli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preslabi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rješavanje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takvih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problema</a:t>
            </a:r>
            <a:r>
              <a:rPr lang="en-GB" dirty="0">
                <a:latin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</a:rPr>
              <a:t>Znanstveno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slaganje</a:t>
            </a:r>
            <a:r>
              <a:rPr lang="en-GB" dirty="0">
                <a:latin typeface="Arial" panose="020B0604020202020204" pitchFamily="34" charset="0"/>
              </a:rPr>
              <a:t> u </a:t>
            </a:r>
            <a:r>
              <a:rPr lang="en-GB" dirty="0" err="1">
                <a:latin typeface="Arial" panose="020B0604020202020204" pitchFamily="34" charset="0"/>
              </a:rPr>
              <a:t>većem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dijelu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zajednice</a:t>
            </a:r>
            <a:r>
              <a:rPr lang="en-GB" dirty="0">
                <a:latin typeface="Arial" panose="020B0604020202020204" pitchFamily="34" charset="0"/>
              </a:rPr>
              <a:t> jest da </a:t>
            </a:r>
            <a:r>
              <a:rPr lang="en-GB" dirty="0" err="1">
                <a:latin typeface="Arial" panose="020B0604020202020204" pitchFamily="34" charset="0"/>
              </a:rPr>
              <a:t>su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globalnom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zatopljenju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prvenstveni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razlozi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čovjekov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utjecaj</a:t>
            </a:r>
            <a:r>
              <a:rPr lang="en-GB" dirty="0">
                <a:latin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</a:rPr>
              <a:t>ugljikov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dioksid</a:t>
            </a:r>
            <a:r>
              <a:rPr lang="en-GB" dirty="0">
                <a:latin typeface="Arial" panose="020B0604020202020204" pitchFamily="34" charset="0"/>
              </a:rPr>
              <a:t>, </a:t>
            </a:r>
            <a:r>
              <a:rPr lang="en-GB" dirty="0" err="1">
                <a:latin typeface="Arial" panose="020B0604020202020204" pitchFamily="34" charset="0"/>
              </a:rPr>
              <a:t>metana</a:t>
            </a:r>
            <a:r>
              <a:rPr lang="en-GB" dirty="0">
                <a:latin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ostalih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stakleničkih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plinova</a:t>
            </a:r>
            <a:r>
              <a:rPr lang="en-GB" dirty="0">
                <a:latin typeface="Arial" panose="020B0604020202020204" pitchFamily="34" charset="0"/>
              </a:rPr>
              <a:t> od </a:t>
            </a:r>
            <a:r>
              <a:rPr lang="en-GB" dirty="0" err="1">
                <a:latin typeface="Arial" panose="020B0604020202020204" pitchFamily="34" charset="0"/>
              </a:rPr>
              <a:t>strane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industrijskih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postrojenja</a:t>
            </a:r>
            <a:r>
              <a:rPr lang="en-GB" dirty="0">
                <a:latin typeface="Arial" panose="020B0604020202020204" pitchFamily="34" charset="0"/>
              </a:rPr>
              <a:t> u </a:t>
            </a:r>
            <a:r>
              <a:rPr lang="en-GB" dirty="0" err="1">
                <a:latin typeface="Arial" panose="020B0604020202020204" pitchFamily="34" charset="0"/>
              </a:rPr>
              <a:t>razvijenim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zemljama</a:t>
            </a:r>
            <a:r>
              <a:rPr lang="en-GB" dirty="0">
                <a:latin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</a:rPr>
              <a:t>te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krčenje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šuma</a:t>
            </a:r>
            <a:r>
              <a:rPr lang="en-GB" dirty="0">
                <a:latin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</a:rPr>
              <a:t>deforestacija</a:t>
            </a:r>
            <a:r>
              <a:rPr lang="en-GB" dirty="0">
                <a:latin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</a:rPr>
              <a:t>velikih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područja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Zemlji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6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823" y="830504"/>
            <a:ext cx="7790098" cy="58388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605" y="1540475"/>
            <a:ext cx="3253946" cy="4917107"/>
          </a:xfrm>
        </p:spPr>
        <p:txBody>
          <a:bodyPr/>
          <a:lstStyle/>
          <a:p>
            <a:r>
              <a:rPr lang="en-GB" dirty="0" err="1">
                <a:latin typeface="Berlin Sans FB" panose="020E0602020502020306" pitchFamily="34" charset="0"/>
              </a:rPr>
              <a:t>Najpopularnija</a:t>
            </a:r>
            <a:r>
              <a:rPr lang="en-GB" dirty="0">
                <a:latin typeface="Berlin Sans FB" panose="020E0602020502020306" pitchFamily="34" charset="0"/>
              </a:rPr>
              <a:t> je </a:t>
            </a:r>
            <a:r>
              <a:rPr lang="en-GB" dirty="0" err="1">
                <a:latin typeface="Berlin Sans FB" panose="020E0602020502020306" pitchFamily="34" charset="0"/>
              </a:rPr>
              <a:t>teorija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prema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kojoj</a:t>
            </a:r>
            <a:r>
              <a:rPr lang="en-GB" dirty="0">
                <a:latin typeface="Berlin Sans FB" panose="020E0602020502020306" pitchFamily="34" charset="0"/>
              </a:rPr>
              <a:t> je </a:t>
            </a:r>
            <a:r>
              <a:rPr lang="en-GB" dirty="0" err="1">
                <a:latin typeface="Berlin Sans FB" panose="020E0602020502020306" pitchFamily="34" charset="0"/>
              </a:rPr>
              <a:t>globalno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zatopljenje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posljedica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emisije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ugljikovog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dioksida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metana</a:t>
            </a:r>
            <a:r>
              <a:rPr lang="en-GB" dirty="0">
                <a:latin typeface="Berlin Sans FB" panose="020E0602020502020306" pitchFamily="34" charset="0"/>
              </a:rPr>
              <a:t> od </a:t>
            </a:r>
            <a:r>
              <a:rPr lang="en-GB" dirty="0" err="1">
                <a:latin typeface="Berlin Sans FB" panose="020E0602020502020306" pitchFamily="34" charset="0"/>
              </a:rPr>
              <a:t>strane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industrijskih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postrojenja</a:t>
            </a:r>
            <a:r>
              <a:rPr lang="en-GB" dirty="0">
                <a:latin typeface="Berlin Sans FB" panose="020E0602020502020306" pitchFamily="34" charset="0"/>
              </a:rPr>
              <a:t> u </a:t>
            </a:r>
            <a:r>
              <a:rPr lang="en-GB" dirty="0" err="1">
                <a:latin typeface="Berlin Sans FB" panose="020E0602020502020306" pitchFamily="34" charset="0"/>
              </a:rPr>
              <a:t>razvijenim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zemljama</a:t>
            </a:r>
            <a:r>
              <a:rPr lang="en-GB" dirty="0">
                <a:latin typeface="Berlin Sans FB" panose="020E0602020502020306" pitchFamily="34" charset="0"/>
              </a:rPr>
              <a:t>. </a:t>
            </a:r>
            <a:r>
              <a:rPr lang="en-GB" dirty="0" err="1">
                <a:latin typeface="Berlin Sans FB" panose="020E0602020502020306" pitchFamily="34" charset="0"/>
              </a:rPr>
              <a:t>Prema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toj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teoriji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povećana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koncentracija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plinova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dovodi</a:t>
            </a:r>
            <a:r>
              <a:rPr lang="en-GB" dirty="0">
                <a:latin typeface="Berlin Sans FB" panose="020E0602020502020306" pitchFamily="34" charset="0"/>
              </a:rPr>
              <a:t> do </a:t>
            </a:r>
            <a:r>
              <a:rPr lang="en-GB" dirty="0" err="1">
                <a:latin typeface="Berlin Sans FB" panose="020E0602020502020306" pitchFamily="34" charset="0"/>
              </a:rPr>
              <a:t>tzv</a:t>
            </a:r>
            <a:r>
              <a:rPr lang="en-GB" dirty="0">
                <a:latin typeface="Berlin Sans FB" panose="020E0602020502020306" pitchFamily="34" charset="0"/>
              </a:rPr>
              <a:t>. </a:t>
            </a:r>
            <a:r>
              <a:rPr lang="en-GB" dirty="0" err="1">
                <a:latin typeface="Berlin Sans FB" panose="020E0602020502020306" pitchFamily="34" charset="0"/>
              </a:rPr>
              <a:t>učinka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staklenika</a:t>
            </a:r>
            <a:r>
              <a:rPr lang="en-GB" dirty="0">
                <a:latin typeface="Berlin Sans FB" panose="020E0602020502020306" pitchFamily="34" charset="0"/>
              </a:rPr>
              <a:t> u </a:t>
            </a:r>
            <a:r>
              <a:rPr lang="en-GB" dirty="0" err="1">
                <a:latin typeface="Berlin Sans FB" panose="020E0602020502020306" pitchFamily="34" charset="0"/>
              </a:rPr>
              <a:t>atmosferi</a:t>
            </a:r>
            <a:r>
              <a:rPr lang="en-GB" dirty="0">
                <a:latin typeface="Berlin Sans FB" panose="020E0602020502020306" pitchFamily="34" charset="0"/>
              </a:rPr>
              <a:t>. Pod </a:t>
            </a:r>
            <a:r>
              <a:rPr lang="en-GB" dirty="0" err="1">
                <a:latin typeface="Berlin Sans FB" panose="020E0602020502020306" pitchFamily="34" charset="0"/>
              </a:rPr>
              <a:t>pritiskom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pokreta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zaštitu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okoline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mnoge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vlade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prihvatile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teoriju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potpisale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Protokol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iz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Kyota</a:t>
            </a:r>
            <a:r>
              <a:rPr lang="en-GB" dirty="0">
                <a:latin typeface="Berlin Sans FB" panose="020E0602020502020306" pitchFamily="34" charset="0"/>
              </a:rPr>
              <a:t> </a:t>
            </a:r>
            <a:r>
              <a:rPr lang="en-GB" dirty="0" err="1">
                <a:latin typeface="Berlin Sans FB" panose="020E0602020502020306" pitchFamily="34" charset="0"/>
              </a:rPr>
              <a:t>čiji</a:t>
            </a:r>
            <a:r>
              <a:rPr lang="en-GB" dirty="0">
                <a:latin typeface="Berlin Sans FB" panose="020E0602020502020306" pitchFamily="34" charset="0"/>
              </a:rPr>
              <a:t> je </a:t>
            </a:r>
            <a:r>
              <a:rPr lang="en-GB" dirty="0" err="1">
                <a:latin typeface="Berlin Sans FB" panose="020E0602020502020306" pitchFamily="34" charset="0"/>
              </a:rPr>
              <a:t>cilj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smanjivanje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emisije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tih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err="1">
                <a:latin typeface="Berlin Sans FB" panose="020E0602020502020306" pitchFamily="34" charset="0"/>
              </a:rPr>
              <a:t>plinova</a:t>
            </a:r>
            <a:r>
              <a:rPr lang="en-GB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00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69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</TotalTime>
  <Words>68</Words>
  <Application>Microsoft Office PowerPoint</Application>
  <PresentationFormat>Prilagođeno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Vapor Trail</vt:lpstr>
      <vt:lpstr>Globalno Zagrijavanje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Globalno Zagrijavanje</dc:title>
  <dc:creator>Gabriel Margeta</dc:creator>
  <cp:lastModifiedBy>prof</cp:lastModifiedBy>
  <cp:revision>4</cp:revision>
  <dcterms:created xsi:type="dcterms:W3CDTF">2016-01-11T08:44:52Z</dcterms:created>
  <dcterms:modified xsi:type="dcterms:W3CDTF">2016-01-25T15:15:23Z</dcterms:modified>
</cp:coreProperties>
</file>