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5" r:id="rId2"/>
    <p:sldId id="257" r:id="rId3"/>
    <p:sldId id="258" r:id="rId4"/>
    <p:sldId id="277" r:id="rId5"/>
    <p:sldId id="263" r:id="rId6"/>
    <p:sldId id="279" r:id="rId7"/>
    <p:sldId id="264" r:id="rId8"/>
    <p:sldId id="278" r:id="rId9"/>
    <p:sldId id="259" r:id="rId10"/>
    <p:sldId id="260" r:id="rId11"/>
    <p:sldId id="261" r:id="rId12"/>
    <p:sldId id="262" r:id="rId13"/>
    <p:sldId id="266" r:id="rId14"/>
    <p:sldId id="267" r:id="rId15"/>
    <p:sldId id="268" r:id="rId16"/>
    <p:sldId id="269" r:id="rId17"/>
    <p:sldId id="280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9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2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04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29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981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18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7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5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5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4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68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17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07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2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21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5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06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7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806D-5B4E-4828-A76B-5B807BDF2362}" type="datetimeFigureOut">
              <a:rPr lang="hr-HR" smtClean="0"/>
              <a:t>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98828F-383A-42F5-90C9-BA296E36C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802" y="576196"/>
            <a:ext cx="3983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 smtClean="0">
                <a:solidFill>
                  <a:schemeClr val="bg1"/>
                </a:solidFill>
              </a:rPr>
              <a:t>DUBAI</a:t>
            </a:r>
            <a:endParaRPr lang="hr-HR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75" y="822520"/>
            <a:ext cx="13612900" cy="54163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49" y="296450"/>
            <a:ext cx="8596668" cy="1320800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</a:rPr>
              <a:t>Simboli </a:t>
            </a:r>
            <a:r>
              <a:rPr lang="hr-HR" sz="6000" dirty="0" smtClean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</a:rPr>
              <a:t>Dubaija#2</a:t>
            </a:r>
            <a:endParaRPr lang="hr-HR" sz="6000" dirty="0">
              <a:solidFill>
                <a:schemeClr val="bg2">
                  <a:lumMod val="25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1371449"/>
            <a:ext cx="9286528" cy="538008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ym typeface="Wingdings" panose="05000000000000000000" pitchFamily="2" charset="2"/>
              </a:rPr>
              <a:t>2.Simbol Dubaija je </a:t>
            </a:r>
            <a:r>
              <a:rPr lang="hr-HR" sz="2800" dirty="0"/>
              <a:t>Burj Al </a:t>
            </a:r>
            <a:r>
              <a:rPr lang="hr-HR" sz="2800" dirty="0" smtClean="0"/>
              <a:t>Arab.</a:t>
            </a:r>
            <a:endParaRPr lang="hr-HR" sz="2800" dirty="0" smtClean="0">
              <a:sym typeface="Wingdings" panose="05000000000000000000" pitchFamily="2" charset="2"/>
            </a:endParaRPr>
          </a:p>
          <a:p>
            <a:r>
              <a:rPr lang="hr-HR" sz="2800" dirty="0"/>
              <a:t>Burj Al Arab, što znači arapski toranj, najviši je hotel na svijetu, s visinom od 351 metra. Zamišljen kao simbol dubajskog urbanog preporoda, dizajniran kao jedro koje se nadima na vjetru, naišao je i na hvalospjeve i na mržnju arhitektonskih kritičara diljem svijeta. Jedan od najluksuznijih hotela, preciznije jedini koji je zaradio sedam zvjezdica, građen je između 1994. i 1999. na jednom od umjetnih otoka na obali. Cijena sobe varira od 1000 dolara do 28.000 dolara na noć u kraljevskom apartmanu.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71" y="108559"/>
            <a:ext cx="10170206" cy="1320800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  <a:cs typeface="Arabic Typesetting" panose="03020402040406030203" pitchFamily="66" charset="-78"/>
              </a:rPr>
              <a:t>Hotel </a:t>
            </a:r>
            <a:r>
              <a:rPr lang="hr-HR" sz="6000" dirty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  <a:cs typeface="Arabic Typesetting" panose="03020402040406030203" pitchFamily="66" charset="-78"/>
              </a:rPr>
              <a:t>Burj Al </a:t>
            </a:r>
            <a:r>
              <a:rPr lang="hr-HR" sz="6000" dirty="0" smtClean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  <a:cs typeface="Arabic Typesetting" panose="03020402040406030203" pitchFamily="66" charset="-78"/>
              </a:rPr>
              <a:t>Arab u Dubaiju</a:t>
            </a:r>
            <a:endParaRPr lang="hr-HR" sz="6000" dirty="0">
              <a:solidFill>
                <a:schemeClr val="bg2">
                  <a:lumMod val="25000"/>
                </a:schemeClr>
              </a:solidFill>
              <a:latin typeface="Stencil" panose="040409050D0802020404" pitchFamily="82" charset="0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560942"/>
            <a:ext cx="4381500" cy="49214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00601"/>
          </a:xfrm>
        </p:spPr>
        <p:txBody>
          <a:bodyPr>
            <a:noAutofit/>
          </a:bodyPr>
          <a:lstStyle/>
          <a:p>
            <a:r>
              <a:rPr lang="hr-HR" sz="9900" dirty="0" smtClean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  <a:t>             Kviz</a:t>
            </a:r>
            <a:br>
              <a:rPr lang="hr-HR" sz="9900" dirty="0" smtClean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</a:br>
            <a:r>
              <a:rPr lang="hr-HR" sz="9900" dirty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  <a:t>	</a:t>
            </a:r>
            <a:r>
              <a:rPr lang="bo-CN" sz="9900" dirty="0" smtClean="0">
                <a:solidFill>
                  <a:schemeClr val="tx2">
                    <a:lumMod val="75000"/>
                  </a:schemeClr>
                </a:solidFill>
                <a:latin typeface="Stencil" panose="040409050D0802020404" pitchFamily="82" charset="0"/>
              </a:rPr>
              <a:t>༼ </a:t>
            </a:r>
            <a:r>
              <a:rPr lang="ja-JP" altLang="en-US" sz="9900" dirty="0">
                <a:solidFill>
                  <a:schemeClr val="tx2">
                    <a:lumMod val="75000"/>
                  </a:schemeClr>
                </a:solidFill>
                <a:latin typeface="Stencil" panose="040409050D0802020404" pitchFamily="82" charset="0"/>
              </a:rPr>
              <a:t>つ</a:t>
            </a:r>
            <a:r>
              <a:rPr lang="ja-JP" altLang="en-US" sz="9900" dirty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  <a:t> </a:t>
            </a:r>
            <a:r>
              <a:rPr lang="ja-JP" altLang="en-US" sz="9900" dirty="0">
                <a:solidFill>
                  <a:schemeClr val="accent5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◕</a:t>
            </a:r>
            <a:r>
              <a:rPr lang="en-US" altLang="ja-JP" sz="9900" dirty="0">
                <a:solidFill>
                  <a:srgbClr val="FF0000"/>
                </a:solidFill>
                <a:latin typeface="Stencil" panose="040409050D0802020404" pitchFamily="82" charset="0"/>
              </a:rPr>
              <a:t>_</a:t>
            </a:r>
            <a:r>
              <a:rPr lang="en-US" altLang="ja-JP" sz="9900" dirty="0">
                <a:solidFill>
                  <a:schemeClr val="accent5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◕</a:t>
            </a:r>
            <a:r>
              <a:rPr lang="en-US" altLang="ja-JP" sz="9900" dirty="0">
                <a:solidFill>
                  <a:schemeClr val="tx2">
                    <a:lumMod val="75000"/>
                  </a:schemeClr>
                </a:solidFill>
                <a:latin typeface="Stencil" panose="040409050D0802020404" pitchFamily="82" charset="0"/>
              </a:rPr>
              <a:t> </a:t>
            </a:r>
            <a:r>
              <a:rPr lang="bo-CN" sz="9900" dirty="0">
                <a:solidFill>
                  <a:schemeClr val="tx2">
                    <a:lumMod val="75000"/>
                  </a:schemeClr>
                </a:solidFill>
                <a:latin typeface="Stencil" panose="040409050D0802020404" pitchFamily="82" charset="0"/>
              </a:rPr>
              <a:t>༽</a:t>
            </a:r>
            <a:r>
              <a:rPr lang="ja-JP" altLang="en-US" sz="9900" dirty="0">
                <a:solidFill>
                  <a:schemeClr val="tx2">
                    <a:lumMod val="75000"/>
                  </a:schemeClr>
                </a:solidFill>
                <a:latin typeface="Stencil" panose="040409050D0802020404" pitchFamily="82" charset="0"/>
              </a:rPr>
              <a:t>つ</a:t>
            </a:r>
            <a:r>
              <a:rPr lang="hr-HR" sz="9900" dirty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  <a:t/>
            </a:r>
            <a:br>
              <a:rPr lang="hr-HR" sz="9900" dirty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</a:br>
            <a:r>
              <a:rPr lang="hr-HR" sz="9900" dirty="0" smtClean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  <a:t>                               </a:t>
            </a:r>
            <a:br>
              <a:rPr lang="hr-HR" sz="9900" dirty="0" smtClean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</a:br>
            <a:r>
              <a:rPr lang="hr-HR" sz="9900" dirty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  <a:t> </a:t>
            </a:r>
            <a:r>
              <a:rPr lang="hr-HR" sz="9900" dirty="0" smtClean="0"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</a:rPr>
              <a:t>             </a:t>
            </a:r>
            <a:endParaRPr lang="hr-HR" sz="9900" dirty="0">
              <a:solidFill>
                <a:schemeClr val="accent4">
                  <a:lumMod val="75000"/>
                </a:schemeClr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ncil"/>
              </a:rPr>
              <a:t>1.Burjr Al Arab jos znaci i...</a:t>
            </a:r>
            <a:endParaRPr lang="en-CA" sz="5000" dirty="0">
              <a:solidFill>
                <a:schemeClr val="tx2">
                  <a:lumMod val="60000"/>
                  <a:lumOff val="40000"/>
                </a:schemeClr>
              </a:solidFill>
              <a:latin typeface="Stenci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500" dirty="0" smtClean="0"/>
              <a:t>A)</a:t>
            </a:r>
            <a:r>
              <a:rPr lang="hr-HR" sz="2500" dirty="0" smtClean="0">
                <a:sym typeface="Wingdings" pitchFamily="2" charset="2"/>
              </a:rPr>
              <a:t>		Arapski toranj</a:t>
            </a:r>
          </a:p>
          <a:p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500" dirty="0" smtClean="0">
                <a:sym typeface="Wingdings" pitchFamily="2" charset="2"/>
              </a:rPr>
              <a:t>B)		Arapsko čudo</a:t>
            </a:r>
          </a:p>
          <a:p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500" dirty="0" smtClean="0">
                <a:sym typeface="Wingdings" pitchFamily="2" charset="2"/>
              </a:rPr>
              <a:t>C)		Arapska vila</a:t>
            </a:r>
            <a:endParaRPr lang="en-CA" sz="2500" dirty="0"/>
          </a:p>
        </p:txBody>
      </p:sp>
      <p:sp>
        <p:nvSpPr>
          <p:cNvPr id="13" name="Action Button: End 12">
            <a:hlinkClick r:id="rId2" action="ppaction://hlinksldjump" highlightClick="1">
              <a:snd r:embed="rId3" name="applause.wav"/>
            </a:hlinkClick>
          </p:cNvPr>
          <p:cNvSpPr/>
          <p:nvPr/>
        </p:nvSpPr>
        <p:spPr>
          <a:xfrm>
            <a:off x="14284" y="2162175"/>
            <a:ext cx="600075" cy="419100"/>
          </a:xfrm>
          <a:prstGeom prst="actionButtonE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Action Button: End 13">
            <a:hlinkClick r:id="rId4" action="ppaction://hlinksldjump" highlightClick="1">
              <a:snd r:embed="rId5" name="bomb.wav"/>
            </a:hlinkClick>
          </p:cNvPr>
          <p:cNvSpPr/>
          <p:nvPr/>
        </p:nvSpPr>
        <p:spPr>
          <a:xfrm>
            <a:off x="14285" y="3714750"/>
            <a:ext cx="600075" cy="419100"/>
          </a:xfrm>
          <a:prstGeom prst="actionButtonE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ction Button: End 14">
            <a:hlinkClick r:id="rId4" action="ppaction://hlinksldjump" highlightClick="1">
              <a:snd r:embed="rId5" name="bomb.wav"/>
            </a:hlinkClick>
          </p:cNvPr>
          <p:cNvSpPr/>
          <p:nvPr/>
        </p:nvSpPr>
        <p:spPr>
          <a:xfrm>
            <a:off x="14285" y="5248275"/>
            <a:ext cx="600075" cy="419100"/>
          </a:xfrm>
          <a:prstGeom prst="actionButtonE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1" y="57721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ncil"/>
              </a:rPr>
              <a:t>2.Hotel Bujr Al Arab ima...</a:t>
            </a:r>
            <a:endParaRPr lang="en-CA" sz="5000" dirty="0">
              <a:solidFill>
                <a:schemeClr val="tx2">
                  <a:lumMod val="60000"/>
                  <a:lumOff val="40000"/>
                </a:schemeClr>
              </a:solidFill>
              <a:latin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500" dirty="0"/>
              <a:t>A)</a:t>
            </a:r>
            <a:r>
              <a:rPr lang="hr-HR" sz="2500" dirty="0">
                <a:sym typeface="Wingdings" pitchFamily="2" charset="2"/>
              </a:rPr>
              <a:t>		</a:t>
            </a:r>
            <a:r>
              <a:rPr lang="hr-HR" sz="2500" dirty="0" smtClean="0">
                <a:sym typeface="Wingdings" pitchFamily="2" charset="2"/>
              </a:rPr>
              <a:t>3 zvjezdice</a:t>
            </a:r>
            <a:endParaRPr lang="hr-HR" sz="2500" dirty="0">
              <a:sym typeface="Wingdings" pitchFamily="2" charset="2"/>
            </a:endParaRPr>
          </a:p>
          <a:p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500" dirty="0">
                <a:sym typeface="Wingdings" pitchFamily="2" charset="2"/>
              </a:rPr>
              <a:t>B)		</a:t>
            </a:r>
            <a:r>
              <a:rPr lang="hr-HR" sz="2500" dirty="0" smtClean="0">
                <a:sym typeface="Wingdings" pitchFamily="2" charset="2"/>
              </a:rPr>
              <a:t>6 zvjezdica</a:t>
            </a:r>
            <a:endParaRPr lang="hr-HR" sz="2500" dirty="0">
              <a:sym typeface="Wingdings" pitchFamily="2" charset="2"/>
            </a:endParaRPr>
          </a:p>
          <a:p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500" dirty="0">
                <a:sym typeface="Wingdings" pitchFamily="2" charset="2"/>
              </a:rPr>
              <a:t>C)		</a:t>
            </a:r>
            <a:r>
              <a:rPr lang="hr-HR" sz="2500" dirty="0" smtClean="0">
                <a:sym typeface="Wingdings" pitchFamily="2" charset="2"/>
              </a:rPr>
              <a:t>7 zvjezdica</a:t>
            </a:r>
            <a:endParaRPr lang="en-CA" sz="2500" dirty="0"/>
          </a:p>
          <a:p>
            <a:endParaRPr lang="en-CA" sz="2500" dirty="0"/>
          </a:p>
        </p:txBody>
      </p:sp>
      <p:sp>
        <p:nvSpPr>
          <p:cNvPr id="4" name="Action Button: End 3">
            <a:hlinkClick r:id="rId2" action="ppaction://hlinksldjump" highlightClick="1">
              <a:snd r:embed="rId3" name="applause.wav"/>
            </a:hlinkClick>
          </p:cNvPr>
          <p:cNvSpPr/>
          <p:nvPr/>
        </p:nvSpPr>
        <p:spPr>
          <a:xfrm>
            <a:off x="14284" y="5229225"/>
            <a:ext cx="600075" cy="419100"/>
          </a:xfrm>
          <a:prstGeom prst="actionButtonE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ction Button: End 4">
            <a:hlinkClick r:id="rId4" action="ppaction://hlinksldjump" highlightClick="1">
              <a:snd r:embed="rId5" name="bomb.wav"/>
            </a:hlinkClick>
          </p:cNvPr>
          <p:cNvSpPr/>
          <p:nvPr/>
        </p:nvSpPr>
        <p:spPr>
          <a:xfrm>
            <a:off x="14284" y="2162175"/>
            <a:ext cx="600075" cy="419100"/>
          </a:xfrm>
          <a:prstGeom prst="actionButtonE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ction Button: End 5">
            <a:hlinkClick r:id="rId4" action="ppaction://hlinksldjump" highlightClick="1">
              <a:snd r:embed="rId5" name="bomb.wav"/>
            </a:hlinkClick>
          </p:cNvPr>
          <p:cNvSpPr/>
          <p:nvPr/>
        </p:nvSpPr>
        <p:spPr>
          <a:xfrm>
            <a:off x="14284" y="3743325"/>
            <a:ext cx="600075" cy="419100"/>
          </a:xfrm>
          <a:prstGeom prst="actionButtonE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ncil"/>
              </a:rPr>
              <a:t>3.U Dubaiju se na početku živilo od ....</a:t>
            </a:r>
            <a:endParaRPr lang="en-CA" sz="5000" dirty="0">
              <a:solidFill>
                <a:schemeClr val="tx2">
                  <a:lumMod val="60000"/>
                  <a:lumOff val="40000"/>
                </a:schemeClr>
              </a:solidFill>
              <a:latin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500" dirty="0"/>
              <a:t>A)</a:t>
            </a:r>
            <a:r>
              <a:rPr lang="hr-HR" sz="2500" dirty="0">
                <a:sym typeface="Wingdings" pitchFamily="2" charset="2"/>
              </a:rPr>
              <a:t>		</a:t>
            </a:r>
            <a:r>
              <a:rPr lang="hr-HR" sz="2500" dirty="0" smtClean="0">
                <a:sym typeface="Wingdings" pitchFamily="2" charset="2"/>
              </a:rPr>
              <a:t>Živilo se od preprodaje stvari.</a:t>
            </a: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500" dirty="0" smtClean="0">
                <a:sym typeface="Wingdings" pitchFamily="2" charset="2"/>
              </a:rPr>
              <a:t>B</a:t>
            </a:r>
            <a:r>
              <a:rPr lang="hr-HR" sz="2500" dirty="0">
                <a:sym typeface="Wingdings" pitchFamily="2" charset="2"/>
              </a:rPr>
              <a:t>)		</a:t>
            </a:r>
            <a:r>
              <a:rPr lang="pl-PL" sz="2500" dirty="0" smtClean="0">
                <a:sym typeface="Wingdings" pitchFamily="2" charset="2"/>
              </a:rPr>
              <a:t>Živilo se od </a:t>
            </a:r>
            <a:r>
              <a:rPr lang="pl-PL" sz="2500" dirty="0">
                <a:sym typeface="Wingdings" pitchFamily="2" charset="2"/>
              </a:rPr>
              <a:t>ribolova i lova na </a:t>
            </a:r>
            <a:r>
              <a:rPr lang="pl-PL" sz="2500" dirty="0" smtClean="0">
                <a:sym typeface="Wingdings" pitchFamily="2" charset="2"/>
              </a:rPr>
              <a:t>školjkaše.</a:t>
            </a:r>
            <a:endParaRPr lang="pl-PL" sz="2500" dirty="0">
              <a:sym typeface="Wingdings" pitchFamily="2" charset="2"/>
            </a:endParaRPr>
          </a:p>
          <a:p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500" dirty="0">
                <a:sym typeface="Wingdings" pitchFamily="2" charset="2"/>
              </a:rPr>
              <a:t>C)		</a:t>
            </a:r>
            <a:r>
              <a:rPr lang="hr-HR" sz="2500" dirty="0" smtClean="0">
                <a:sym typeface="Wingdings" pitchFamily="2" charset="2"/>
              </a:rPr>
              <a:t>Živilo se od roditeljskog novca.</a:t>
            </a:r>
            <a:endParaRPr lang="en-CA" sz="2500" dirty="0"/>
          </a:p>
          <a:p>
            <a:endParaRPr lang="en-CA" sz="2500" dirty="0"/>
          </a:p>
          <a:p>
            <a:endParaRPr lang="en-CA" sz="2500" dirty="0"/>
          </a:p>
        </p:txBody>
      </p:sp>
      <p:sp>
        <p:nvSpPr>
          <p:cNvPr id="4" name="Action Button: End 3">
            <a:hlinkClick r:id="rId2" action="ppaction://hlinksldjump" highlightClick="1">
              <a:snd r:embed="rId3" name="bomb.wav"/>
            </a:hlinkClick>
          </p:cNvPr>
          <p:cNvSpPr/>
          <p:nvPr/>
        </p:nvSpPr>
        <p:spPr>
          <a:xfrm>
            <a:off x="14284" y="2190750"/>
            <a:ext cx="600075" cy="419100"/>
          </a:xfrm>
          <a:prstGeom prst="actionButtonE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ction Button: End 4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0" y="3743325"/>
            <a:ext cx="600075" cy="419100"/>
          </a:xfrm>
          <a:prstGeom prst="actionButtonE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ction Button: End 5">
            <a:hlinkClick r:id="rId2" action="ppaction://hlinksldjump" highlightClick="1">
              <a:snd r:embed="rId3" name="bomb.wav"/>
            </a:hlinkClick>
          </p:cNvPr>
          <p:cNvSpPr/>
          <p:nvPr/>
        </p:nvSpPr>
        <p:spPr>
          <a:xfrm>
            <a:off x="0" y="5219700"/>
            <a:ext cx="600075" cy="419100"/>
          </a:xfrm>
          <a:prstGeom prst="actionButtonE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ncil"/>
              </a:rPr>
              <a:t>4.Dubai Mall je jedan...</a:t>
            </a:r>
            <a:endParaRPr lang="en-CA" sz="6000" dirty="0">
              <a:solidFill>
                <a:schemeClr val="tx2">
                  <a:lumMod val="60000"/>
                  <a:lumOff val="40000"/>
                </a:schemeClr>
              </a:solidFill>
              <a:latin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500" dirty="0"/>
              <a:t>A)</a:t>
            </a:r>
            <a:r>
              <a:rPr lang="hr-HR" sz="2500" dirty="0">
                <a:sym typeface="Wingdings" pitchFamily="2" charset="2"/>
              </a:rPr>
              <a:t>		</a:t>
            </a:r>
            <a:r>
              <a:rPr lang="hr-HR" sz="2500" dirty="0" smtClean="0">
                <a:sym typeface="Wingdings" pitchFamily="2" charset="2"/>
              </a:rPr>
              <a:t>Stara ruševina.</a:t>
            </a: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500" dirty="0">
                <a:sym typeface="Wingdings" pitchFamily="2" charset="2"/>
              </a:rPr>
              <a:t>B)		</a:t>
            </a:r>
            <a:r>
              <a:rPr lang="hr-HR" sz="2500" dirty="0" smtClean="0">
                <a:sym typeface="Wingdings" pitchFamily="2" charset="2"/>
              </a:rPr>
              <a:t>Najveća tržnica</a:t>
            </a:r>
            <a:r>
              <a:rPr lang="pl-PL" sz="2500" dirty="0" smtClean="0">
                <a:sym typeface="Wingdings" pitchFamily="2" charset="2"/>
              </a:rPr>
              <a:t>.</a:t>
            </a:r>
            <a:endParaRPr lang="pl-PL" sz="2500" dirty="0">
              <a:sym typeface="Wingdings" pitchFamily="2" charset="2"/>
            </a:endParaRPr>
          </a:p>
          <a:p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endParaRPr lang="hr-HR" sz="25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500" dirty="0">
                <a:sym typeface="Wingdings" pitchFamily="2" charset="2"/>
              </a:rPr>
              <a:t>C)		</a:t>
            </a:r>
            <a:r>
              <a:rPr lang="hr-HR" sz="2500" dirty="0" smtClean="0">
                <a:sym typeface="Wingdings" pitchFamily="2" charset="2"/>
              </a:rPr>
              <a:t>Najveći trgovački centar.</a:t>
            </a:r>
            <a:endParaRPr lang="en-CA" sz="2500" dirty="0"/>
          </a:p>
          <a:p>
            <a:endParaRPr lang="en-CA" sz="2500" dirty="0"/>
          </a:p>
          <a:p>
            <a:endParaRPr lang="en-CA" sz="2500" dirty="0"/>
          </a:p>
          <a:p>
            <a:endParaRPr lang="en-CA" sz="2500" dirty="0"/>
          </a:p>
        </p:txBody>
      </p:sp>
      <p:sp>
        <p:nvSpPr>
          <p:cNvPr id="4" name="Action Button: End 3">
            <a:hlinkClick r:id="rId2" action="ppaction://hlinksldjump" highlightClick="1">
              <a:snd r:embed="rId3" name="bomb.wav"/>
            </a:hlinkClick>
          </p:cNvPr>
          <p:cNvSpPr/>
          <p:nvPr/>
        </p:nvSpPr>
        <p:spPr>
          <a:xfrm>
            <a:off x="14284" y="2190750"/>
            <a:ext cx="600075" cy="419100"/>
          </a:xfrm>
          <a:prstGeom prst="actionButtonE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ction Button: End 4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14284" y="5248275"/>
            <a:ext cx="600075" cy="419100"/>
          </a:xfrm>
          <a:prstGeom prst="actionButtonE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ction Button: End 5">
            <a:hlinkClick r:id="rId2" action="ppaction://hlinksldjump" highlightClick="1">
              <a:snd r:embed="rId3" name="bomb.wav"/>
            </a:hlinkClick>
          </p:cNvPr>
          <p:cNvSpPr/>
          <p:nvPr/>
        </p:nvSpPr>
        <p:spPr>
          <a:xfrm>
            <a:off x="14284" y="3724275"/>
            <a:ext cx="600075" cy="419100"/>
          </a:xfrm>
          <a:prstGeom prst="actionButtonE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19" y="911225"/>
            <a:ext cx="6350000" cy="4953000"/>
          </a:xfrm>
        </p:spPr>
      </p:pic>
      <p:sp>
        <p:nvSpPr>
          <p:cNvPr id="5" name="TextBox 4"/>
          <p:cNvSpPr txBox="1"/>
          <p:nvPr/>
        </p:nvSpPr>
        <p:spPr>
          <a:xfrm>
            <a:off x="0" y="6467475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Napravio:  Marko Vranic 8.E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2025"/>
            <a:ext cx="8596668" cy="5079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9900" dirty="0"/>
          </a:p>
          <a:p>
            <a:pPr marL="0" indent="0">
              <a:buNone/>
            </a:pPr>
            <a:r>
              <a:rPr lang="hr-HR" sz="9900" dirty="0" smtClean="0">
                <a:solidFill>
                  <a:schemeClr val="accent1"/>
                </a:solidFill>
              </a:rPr>
              <a:t>      Netočno</a:t>
            </a:r>
            <a:endParaRPr lang="en-CA" sz="99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  <p:sp>
        <p:nvSpPr>
          <p:cNvPr id="7" name="Action Button: End 6">
            <a:hlinkClick r:id="" action="ppaction://hlinkshowjump?jump=lastslideviewed" highlightClick="1"/>
          </p:cNvPr>
          <p:cNvSpPr/>
          <p:nvPr/>
        </p:nvSpPr>
        <p:spPr>
          <a:xfrm>
            <a:off x="3190875" y="523875"/>
            <a:ext cx="4362450" cy="1524000"/>
          </a:xfrm>
          <a:prstGeom prst="actionButtonE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7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964" y="161904"/>
            <a:ext cx="3732757" cy="1143000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</a:rPr>
              <a:t>O Dubaiju</a:t>
            </a:r>
            <a:endParaRPr lang="hr-HR" sz="6000" dirty="0">
              <a:solidFill>
                <a:schemeClr val="bg2">
                  <a:lumMod val="25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5" y="1600200"/>
            <a:ext cx="11398683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/>
              <a:t>U prošlosti, ovaj grad, kao uostalom i veći dio tog dijela svijeta, živio je od ribolova i lova na </a:t>
            </a:r>
            <a:r>
              <a:rPr lang="hr-HR" sz="2800" dirty="0" smtClean="0"/>
              <a:t>školjkaše. Situacija </a:t>
            </a:r>
            <a:r>
              <a:rPr lang="hr-HR" sz="2800" dirty="0"/>
              <a:t>se drastično promijenila pronalaskom </a:t>
            </a:r>
            <a:r>
              <a:rPr lang="hr-HR" sz="2800" dirty="0" smtClean="0"/>
              <a:t>nafte, a </a:t>
            </a:r>
            <a:r>
              <a:rPr lang="hr-HR" sz="2800" dirty="0"/>
              <a:t>cijela regija veoma je bogata istom. Od kada su 1971. godine Dubai i ostalih šest emirata oformili Ujedinjene Arapske Emirate, ova država je u vrhu svjetskih proizvođača. To je dalo mogućnosti i ovom gradu kao i cijelom emiratu da brzo </a:t>
            </a:r>
            <a:r>
              <a:rPr lang="hr-HR" sz="2800" dirty="0" smtClean="0"/>
              <a:t>napreduje.Veliki </a:t>
            </a:r>
            <a:r>
              <a:rPr lang="hr-HR" sz="2800" dirty="0"/>
              <a:t>broj Indijaca i Pakistanaca je došao u ovaj grad, da rade kao fizički radnici na ogromnim građevinskim radovima. Broj stanovnika od 1968. do 1975. povećao se 4 puta.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33950"/>
          </a:xfrm>
        </p:spPr>
        <p:txBody>
          <a:bodyPr>
            <a:normAutofit/>
          </a:bodyPr>
          <a:lstStyle/>
          <a:p>
            <a:r>
              <a:rPr lang="hr-HR" sz="9900" dirty="0"/>
              <a:t/>
            </a:r>
            <a:br>
              <a:rPr lang="hr-HR" sz="9900" dirty="0"/>
            </a:br>
            <a:r>
              <a:rPr lang="hr-HR" sz="9900" dirty="0" smtClean="0"/>
              <a:t>       Točno</a:t>
            </a:r>
            <a:endParaRPr lang="en-CA" sz="9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  <p:sp>
        <p:nvSpPr>
          <p:cNvPr id="8" name="Action Button: End 7">
            <a:hlinkClick r:id="rId3" action="ppaction://hlinksldjump" highlightClick="1"/>
          </p:cNvPr>
          <p:cNvSpPr/>
          <p:nvPr/>
        </p:nvSpPr>
        <p:spPr>
          <a:xfrm>
            <a:off x="0" y="66675"/>
            <a:ext cx="4362450" cy="1524000"/>
          </a:xfrm>
          <a:prstGeom prst="actionButtonE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ction Button: End 4">
            <a:hlinkClick r:id="rId4" action="ppaction://hlinksldjump" highlightClick="1"/>
          </p:cNvPr>
          <p:cNvSpPr/>
          <p:nvPr/>
        </p:nvSpPr>
        <p:spPr>
          <a:xfrm>
            <a:off x="4581525" y="66675"/>
            <a:ext cx="4362450" cy="1524000"/>
          </a:xfrm>
          <a:prstGeom prst="actionButtonE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ction Button: End 6">
            <a:hlinkClick r:id="rId5" action="ppaction://hlinksldjump" highlightClick="1"/>
          </p:cNvPr>
          <p:cNvSpPr/>
          <p:nvPr/>
        </p:nvSpPr>
        <p:spPr>
          <a:xfrm>
            <a:off x="0" y="3990975"/>
            <a:ext cx="4362450" cy="1524000"/>
          </a:xfrm>
          <a:prstGeom prst="actionButtonE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ction Button: End 8">
            <a:hlinkClick r:id="rId6" action="ppaction://hlinksldjump" highlightClick="1"/>
          </p:cNvPr>
          <p:cNvSpPr/>
          <p:nvPr/>
        </p:nvSpPr>
        <p:spPr>
          <a:xfrm>
            <a:off x="4581525" y="3990975"/>
            <a:ext cx="4362450" cy="1524000"/>
          </a:xfrm>
          <a:prstGeom prst="actionButtonE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5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3611"/>
            <a:ext cx="8585070" cy="1320800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</a:rPr>
              <a:t>Znanosti Dubaija</a:t>
            </a:r>
            <a:endParaRPr lang="hr-HR" sz="6000" dirty="0">
              <a:solidFill>
                <a:schemeClr val="bg2">
                  <a:lumMod val="25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52811"/>
            <a:ext cx="9042863" cy="5505189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 Dubaiu izgrađen največi neboder!!</a:t>
            </a:r>
          </a:p>
          <a:p>
            <a:r>
              <a:rPr lang="hr-HR" sz="2800" dirty="0" smtClean="0"/>
              <a:t>Neboder </a:t>
            </a:r>
            <a:r>
              <a:rPr lang="hr-HR" sz="2800" dirty="0"/>
              <a:t>Princess u Dubaiju, visok 413 m, najviša je stambena zgrada na svijetu prema Guinnessovoj knjizi rekorda. Ima 107 katova, od kojih je 6 pod </a:t>
            </a:r>
            <a:r>
              <a:rPr lang="hr-HR" sz="2800" dirty="0" smtClean="0"/>
              <a:t>zemljom.</a:t>
            </a:r>
          </a:p>
          <a:p>
            <a:r>
              <a:rPr lang="hr-HR" sz="2800" dirty="0" smtClean="0"/>
              <a:t>Grad </a:t>
            </a:r>
            <a:r>
              <a:rPr lang="hr-HR" sz="2800" dirty="0"/>
              <a:t>budućnosti, umjetni grad, grad koji raste iz dana u dan, grad s najvišom zgradom na svijetu, grad snova, samo su neki od naziva koji se pripisuju gradu Dubai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bg2">
                    <a:lumMod val="25000"/>
                  </a:schemeClr>
                </a:solidFill>
              </a:rPr>
              <a:t>Princess u Dubaiju</a:t>
            </a:r>
            <a:endParaRPr lang="en-CA" sz="6000" dirty="0">
              <a:solidFill>
                <a:schemeClr val="bg2">
                  <a:lumMod val="25000"/>
                </a:schemeClr>
              </a:solidFill>
              <a:latin typeface="Stenci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61" y="1870823"/>
            <a:ext cx="7485414" cy="450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tx1"/>
                </a:solidFill>
                <a:latin typeface="Stencil" panose="040409050D0802020404" pitchFamily="82" charset="0"/>
              </a:rPr>
              <a:t>Znanosti Dubaija#2</a:t>
            </a:r>
            <a:endParaRPr lang="hr-HR" sz="6000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Dubai je najbrže rastući gradski centar u povijesti. U dva se desetljeća pretvorio iz skromnog lučkog grada u prostranu prijestolnicu izgrađenu povrh naslaga fosilnih goriva. Danas ih ima 1,2 </a:t>
            </a:r>
            <a:r>
              <a:rPr lang="hr-HR" sz="2800" dirty="0" smtClean="0"/>
              <a:t>milijuna stanovnika , </a:t>
            </a:r>
            <a:r>
              <a:rPr lang="hr-HR" sz="2800" dirty="0"/>
              <a:t>a i dalje se nesmiljeno širi - u zrak i pod vodu. Može se pohvaliti najvećim, najvišim i najskupljim arhitektonskim radovima na </a:t>
            </a:r>
            <a:r>
              <a:rPr lang="hr-HR" sz="2800" dirty="0" smtClean="0"/>
              <a:t>svijetu.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19075"/>
            <a:ext cx="3905250" cy="63032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</a:rPr>
              <a:t>Znanosti Dubaija#3</a:t>
            </a:r>
            <a:endParaRPr lang="hr-HR" sz="6000" dirty="0">
              <a:solidFill>
                <a:schemeClr val="bg2">
                  <a:lumMod val="25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/>
              <a:t>Ogroman </a:t>
            </a:r>
            <a:r>
              <a:rPr lang="hr-HR" sz="2800" dirty="0" smtClean="0"/>
              <a:t>novac </a:t>
            </a:r>
            <a:r>
              <a:rPr lang="hr-HR" sz="2800" dirty="0"/>
              <a:t>dobijan od nafte potrošen je na naglu izgradnju ovog grada. Veliki broj Indijaca i Pakistanaca je došao u ovaj grad, da rade kao fizički radnici na ogromnim građevinskim radovima. Broj stanovnika od 1968. do 1975. povećao se 4 puta. U početku su građevine bile nešto skromnije da bi 1990-ih godina počeli graditi objekti koji bi se mogli nazvati svjetskim čudima.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96" y="184308"/>
            <a:ext cx="3374279" cy="64450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7890"/>
            <a:ext cx="8596668" cy="1315233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</a:rPr>
              <a:t>Simboli Dubaija</a:t>
            </a:r>
            <a:endParaRPr lang="hr-HR" sz="6000" dirty="0">
              <a:solidFill>
                <a:schemeClr val="bg2">
                  <a:lumMod val="25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5" y="1979112"/>
            <a:ext cx="9394520" cy="4878887"/>
          </a:xfrm>
        </p:spPr>
        <p:txBody>
          <a:bodyPr>
            <a:normAutofit/>
          </a:bodyPr>
          <a:lstStyle/>
          <a:p>
            <a:r>
              <a:rPr lang="hr-HR" sz="2800" dirty="0" smtClean="0">
                <a:sym typeface="Wingdings" panose="05000000000000000000" pitchFamily="2" charset="2"/>
              </a:rPr>
              <a:t>1.</a:t>
            </a:r>
            <a:r>
              <a:rPr lang="hr-HR" sz="2800" dirty="0" smtClean="0"/>
              <a:t>Simbol Dubaija je trgovački centar Mall.</a:t>
            </a:r>
          </a:p>
          <a:p>
            <a:r>
              <a:rPr lang="hr-HR" sz="2800" dirty="0"/>
              <a:t>U podnožju Burj Dubaia nalazi se Dubai Mall, jedan od najvećih trgovačkih centara svijeta. Sadrži rekordnih 1200 trgovina, koji se prostiru na površini koja odgovara 50 nogometnih igrališta. Dubai Mall nudi i SEGA-in zabavni park, multipleks sa 22 kinodvorane, akvarij i klizalište</a:t>
            </a:r>
            <a:r>
              <a:rPr lang="hr-HR" sz="2800" dirty="0" smtClean="0"/>
              <a:t>.</a:t>
            </a:r>
          </a:p>
          <a:p>
            <a:endParaRPr lang="hr-HR" sz="2800" dirty="0"/>
          </a:p>
          <a:p>
            <a:endParaRPr lang="hr-HR" sz="2800" dirty="0" smtClean="0"/>
          </a:p>
          <a:p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1" y="5619750"/>
            <a:ext cx="2324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539</Words>
  <Application>Microsoft Office PowerPoint</Application>
  <PresentationFormat>Custom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O Dubaiju</vt:lpstr>
      <vt:lpstr>Znanosti Dubaija</vt:lpstr>
      <vt:lpstr>Princess u Dubaiju</vt:lpstr>
      <vt:lpstr>Znanosti Dubaija#2</vt:lpstr>
      <vt:lpstr>PowerPoint Presentation</vt:lpstr>
      <vt:lpstr>Znanosti Dubaija#3</vt:lpstr>
      <vt:lpstr>PowerPoint Presentation</vt:lpstr>
      <vt:lpstr>Simboli Dubaija</vt:lpstr>
      <vt:lpstr>PowerPoint Presentation</vt:lpstr>
      <vt:lpstr>Simboli Dubaija#2</vt:lpstr>
      <vt:lpstr>Hotel Burj Al Arab u Dubaiju</vt:lpstr>
      <vt:lpstr>             Kviz  ༼ つ ◕_◕ ༽つ                                               </vt:lpstr>
      <vt:lpstr>1.Burjr Al Arab jos znaci i...</vt:lpstr>
      <vt:lpstr>2.Hotel Bujr Al Arab ima...</vt:lpstr>
      <vt:lpstr>3.U Dubaiju se na početku živilo od ....</vt:lpstr>
      <vt:lpstr>4.Dubai Mall je jedan...</vt:lpstr>
      <vt:lpstr>PowerPoint Presentation</vt:lpstr>
      <vt:lpstr>PowerPoint Presentation</vt:lpstr>
      <vt:lpstr>        Točno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Dubai</dc:title>
  <dc:creator>ucenik08</dc:creator>
  <cp:lastModifiedBy>Marko</cp:lastModifiedBy>
  <cp:revision>24</cp:revision>
  <dcterms:created xsi:type="dcterms:W3CDTF">2015-02-23T15:08:40Z</dcterms:created>
  <dcterms:modified xsi:type="dcterms:W3CDTF">2015-03-09T12:36:17Z</dcterms:modified>
</cp:coreProperties>
</file>