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268E-8A03-4EA0-A236-7ED8763191E1}" type="datetimeFigureOut">
              <a:rPr lang="sr-Latn-CS" smtClean="0"/>
              <a:t>9.3.2015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0884-A6F2-4F44-A647-717D6559B0B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268E-8A03-4EA0-A236-7ED8763191E1}" type="datetimeFigureOut">
              <a:rPr lang="sr-Latn-CS" smtClean="0"/>
              <a:t>9.3.2015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0884-A6F2-4F44-A647-717D6559B0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268E-8A03-4EA0-A236-7ED8763191E1}" type="datetimeFigureOut">
              <a:rPr lang="sr-Latn-CS" smtClean="0"/>
              <a:t>9.3.2015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0884-A6F2-4F44-A647-717D6559B0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268E-8A03-4EA0-A236-7ED8763191E1}" type="datetimeFigureOut">
              <a:rPr lang="sr-Latn-CS" smtClean="0"/>
              <a:t>9.3.2015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0884-A6F2-4F44-A647-717D6559B0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268E-8A03-4EA0-A236-7ED8763191E1}" type="datetimeFigureOut">
              <a:rPr lang="sr-Latn-CS" smtClean="0"/>
              <a:t>9.3.2015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0884-A6F2-4F44-A647-717D6559B0B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268E-8A03-4EA0-A236-7ED8763191E1}" type="datetimeFigureOut">
              <a:rPr lang="sr-Latn-CS" smtClean="0"/>
              <a:t>9.3.2015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0884-A6F2-4F44-A647-717D6559B0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268E-8A03-4EA0-A236-7ED8763191E1}" type="datetimeFigureOut">
              <a:rPr lang="sr-Latn-CS" smtClean="0"/>
              <a:t>9.3.2015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0884-A6F2-4F44-A647-717D6559B0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268E-8A03-4EA0-A236-7ED8763191E1}" type="datetimeFigureOut">
              <a:rPr lang="sr-Latn-CS" smtClean="0"/>
              <a:t>9.3.2015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00884-A6F2-4F44-A647-717D6559B0B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268E-8A03-4EA0-A236-7ED8763191E1}" type="datetimeFigureOut">
              <a:rPr lang="sr-Latn-CS" smtClean="0"/>
              <a:t>9.3.2015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0884-A6F2-4F44-A647-717D6559B0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268E-8A03-4EA0-A236-7ED8763191E1}" type="datetimeFigureOut">
              <a:rPr lang="sr-Latn-CS" smtClean="0"/>
              <a:t>9.3.2015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F00884-A6F2-4F44-A647-717D6559B0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B1B268E-8A03-4EA0-A236-7ED8763191E1}" type="datetimeFigureOut">
              <a:rPr lang="sr-Latn-CS" smtClean="0"/>
              <a:t>9.3.2015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0884-A6F2-4F44-A647-717D6559B0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1B268E-8A03-4EA0-A236-7ED8763191E1}" type="datetimeFigureOut">
              <a:rPr lang="sr-Latn-CS" smtClean="0"/>
              <a:t>9.3.2015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F00884-A6F2-4F44-A647-717D6559B0BC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2976" y="1214422"/>
            <a:ext cx="6480048" cy="2301240"/>
          </a:xfrm>
        </p:spPr>
        <p:txBody>
          <a:bodyPr>
            <a:noAutofit/>
          </a:bodyPr>
          <a:lstStyle/>
          <a:p>
            <a:r>
              <a:rPr lang="hr-HR" sz="6600" dirty="0" smtClean="0"/>
              <a:t>Novak </a:t>
            </a:r>
            <a:r>
              <a:rPr lang="hr-HR" sz="6600" dirty="0" err="1" smtClean="0"/>
              <a:t>đoković</a:t>
            </a:r>
            <a:r>
              <a:rPr lang="hr-HR" sz="6600" dirty="0" smtClean="0"/>
              <a:t/>
            </a:r>
            <a:br>
              <a:rPr lang="hr-HR" sz="6600" dirty="0" smtClean="0"/>
            </a:br>
            <a:r>
              <a:rPr lang="hr-HR" sz="6600" dirty="0" smtClean="0"/>
              <a:t/>
            </a:r>
            <a:br>
              <a:rPr lang="hr-HR" sz="6600" dirty="0" smtClean="0"/>
            </a:br>
            <a:endParaRPr lang="hr-HR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57356" y="3357562"/>
            <a:ext cx="6480048" cy="17526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92D050"/>
                </a:solidFill>
              </a:rPr>
              <a:t>Marko </a:t>
            </a:r>
            <a:r>
              <a:rPr lang="hr-HR" sz="3200" dirty="0" err="1" smtClean="0">
                <a:solidFill>
                  <a:srgbClr val="92D050"/>
                </a:solidFill>
              </a:rPr>
              <a:t>Š</a:t>
            </a:r>
            <a:r>
              <a:rPr lang="hr-HR" sz="3200" dirty="0" err="1" smtClean="0">
                <a:solidFill>
                  <a:srgbClr val="92D050"/>
                </a:solidFill>
              </a:rPr>
              <a:t>ulter</a:t>
            </a:r>
            <a:r>
              <a:rPr lang="hr-HR" sz="3200" dirty="0" smtClean="0">
                <a:solidFill>
                  <a:srgbClr val="92D050"/>
                </a:solidFill>
              </a:rPr>
              <a:t> , 1.b</a:t>
            </a:r>
            <a:endParaRPr lang="hr-HR" sz="3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2013.godina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/>
              <a:t>Australian</a:t>
            </a:r>
            <a:r>
              <a:rPr lang="hr-HR" sz="2400" dirty="0" smtClean="0"/>
              <a:t> </a:t>
            </a:r>
            <a:r>
              <a:rPr lang="hr-HR" sz="2400" dirty="0" err="1" smtClean="0"/>
              <a:t>Open</a:t>
            </a:r>
            <a:r>
              <a:rPr lang="hr-HR" sz="2400" dirty="0" smtClean="0"/>
              <a:t> – Pobjednik turnira,u finalu svladao </a:t>
            </a:r>
            <a:r>
              <a:rPr lang="hr-HR" sz="2400" dirty="0" err="1" smtClean="0"/>
              <a:t>Andy</a:t>
            </a:r>
            <a:r>
              <a:rPr lang="hr-HR" sz="2400" dirty="0" smtClean="0"/>
              <a:t> Murraya</a:t>
            </a:r>
          </a:p>
          <a:p>
            <a:r>
              <a:rPr lang="hr-HR" sz="2400" dirty="0" smtClean="0"/>
              <a:t>Roland </a:t>
            </a:r>
            <a:r>
              <a:rPr lang="hr-HR" sz="2400" dirty="0" err="1" smtClean="0"/>
              <a:t>Garros</a:t>
            </a:r>
            <a:r>
              <a:rPr lang="hr-HR" sz="2400" dirty="0" smtClean="0"/>
              <a:t> – izgubio u polufinalu</a:t>
            </a:r>
          </a:p>
          <a:p>
            <a:r>
              <a:rPr lang="hr-HR" sz="2400" dirty="0" err="1" smtClean="0"/>
              <a:t>Wimbledon</a:t>
            </a:r>
            <a:r>
              <a:rPr lang="hr-HR" sz="2400" dirty="0" smtClean="0"/>
              <a:t> – Izgubio u finalu od </a:t>
            </a:r>
            <a:r>
              <a:rPr lang="hr-HR" sz="2400" dirty="0" err="1" smtClean="0"/>
              <a:t>Andy</a:t>
            </a:r>
            <a:r>
              <a:rPr lang="hr-HR" sz="2400" dirty="0" smtClean="0"/>
              <a:t> Murraya</a:t>
            </a:r>
          </a:p>
          <a:p>
            <a:r>
              <a:rPr lang="hr-HR" sz="2400" dirty="0" smtClean="0"/>
              <a:t>US </a:t>
            </a:r>
            <a:r>
              <a:rPr lang="hr-HR" sz="2400" dirty="0" err="1" smtClean="0"/>
              <a:t>Open</a:t>
            </a:r>
            <a:r>
              <a:rPr lang="hr-HR" sz="2400" dirty="0" smtClean="0"/>
              <a:t> – Izgubio u finalu od Rafaela Nadala</a:t>
            </a:r>
          </a:p>
          <a:p>
            <a:endParaRPr lang="hr-HR" sz="2400" dirty="0" smtClean="0"/>
          </a:p>
          <a:p>
            <a:r>
              <a:rPr lang="hr-HR" sz="2400" dirty="0" smtClean="0"/>
              <a:t>-------------------------------------------------------------------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smtClean="0"/>
              <a:t>2014.godine osvaja </a:t>
            </a:r>
            <a:r>
              <a:rPr lang="hr-HR" sz="2400" dirty="0" err="1" smtClean="0"/>
              <a:t>Wimbledon</a:t>
            </a:r>
            <a:r>
              <a:rPr lang="hr-HR" sz="2400" dirty="0" smtClean="0"/>
              <a:t> , a 2015.osvojio je i </a:t>
            </a:r>
            <a:r>
              <a:rPr lang="hr-HR" sz="2400" dirty="0" err="1" smtClean="0"/>
              <a:t>Australian</a:t>
            </a:r>
            <a:r>
              <a:rPr lang="hr-HR" sz="2400" dirty="0" smtClean="0"/>
              <a:t> </a:t>
            </a:r>
            <a:r>
              <a:rPr lang="hr-HR" sz="2400" dirty="0" err="1" smtClean="0"/>
              <a:t>Open</a:t>
            </a:r>
            <a:endParaRPr lang="hr-HR" sz="2400" dirty="0"/>
          </a:p>
        </p:txBody>
      </p:sp>
      <p:pic>
        <p:nvPicPr>
          <p:cNvPr id="8194" name="Picture 2" descr="C:\Users\Marko\Desktop\đokj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85728"/>
            <a:ext cx="2114545" cy="1324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+mn-lt"/>
              </a:rPr>
              <a:t>Suparništva – </a:t>
            </a:r>
            <a:r>
              <a:rPr lang="hr-HR" dirty="0" err="1" smtClean="0">
                <a:latin typeface="+mn-lt"/>
              </a:rPr>
              <a:t>Đoković</a:t>
            </a:r>
            <a:r>
              <a:rPr lang="hr-HR" dirty="0" smtClean="0">
                <a:latin typeface="+mn-lt"/>
              </a:rPr>
              <a:t> vs </a:t>
            </a:r>
            <a:r>
              <a:rPr lang="hr-HR" dirty="0" err="1" smtClean="0">
                <a:latin typeface="+mn-lt"/>
              </a:rPr>
              <a:t>Nadal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/>
              <a:t>Đoković</a:t>
            </a:r>
            <a:r>
              <a:rPr lang="hr-HR" sz="2400" dirty="0" smtClean="0"/>
              <a:t> i </a:t>
            </a:r>
            <a:r>
              <a:rPr lang="hr-HR" sz="2400" dirty="0" err="1" smtClean="0"/>
              <a:t>Nadal</a:t>
            </a:r>
            <a:r>
              <a:rPr lang="hr-HR" sz="2400" dirty="0" smtClean="0"/>
              <a:t> su igrali jedan protiv drugog 42 puta. Španjolac vodi s 23:19 (2:1 na travi i 14:4 na zemlji, dok je na tvrdoj podlozi 14:7 za </a:t>
            </a:r>
            <a:r>
              <a:rPr lang="hr-HR" sz="2400" dirty="0" err="1" smtClean="0"/>
              <a:t>Đokovića</a:t>
            </a:r>
            <a:r>
              <a:rPr lang="hr-HR" sz="2400" dirty="0" smtClean="0"/>
              <a:t>). Igrali su u 22 finala i rezultat je 12:10 za </a:t>
            </a:r>
            <a:r>
              <a:rPr lang="hr-HR" sz="2400" dirty="0" err="1" smtClean="0"/>
              <a:t>Đokovića</a:t>
            </a:r>
            <a:r>
              <a:rPr lang="hr-HR" sz="2400" dirty="0" smtClean="0"/>
              <a:t>.</a:t>
            </a:r>
          </a:p>
          <a:p>
            <a:r>
              <a:rPr lang="vi-VN" sz="2400" dirty="0" smtClean="0"/>
              <a:t>Drže rekord po dužini jednog Grand Slam finala - 5 sati i 53 minuta na Otvorenom prvenstvu Australije 2012. a također i po dužini u mečevima u tri seta (4 sata i 3 minute, Madrid 2009.)</a:t>
            </a:r>
            <a:endParaRPr lang="hr-HR" sz="2400" dirty="0"/>
          </a:p>
        </p:txBody>
      </p:sp>
      <p:pic>
        <p:nvPicPr>
          <p:cNvPr id="3074" name="Picture 2" descr="C:\Users\Marko\Desktop\đoki n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714884"/>
            <a:ext cx="2647954" cy="1805924"/>
          </a:xfrm>
          <a:prstGeom prst="rect">
            <a:avLst/>
          </a:prstGeom>
          <a:noFill/>
        </p:spPr>
      </p:pic>
      <p:pic>
        <p:nvPicPr>
          <p:cNvPr id="3075" name="Picture 3" descr="C:\Users\Marko\Desktop\đoki nad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714884"/>
            <a:ext cx="3224197" cy="1823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+mn-lt"/>
              </a:rPr>
              <a:t>Suparništva – </a:t>
            </a:r>
            <a:r>
              <a:rPr lang="hr-HR" dirty="0" err="1" smtClean="0">
                <a:latin typeface="+mn-lt"/>
              </a:rPr>
              <a:t>Đoković</a:t>
            </a:r>
            <a:r>
              <a:rPr lang="hr-HR" dirty="0" smtClean="0">
                <a:latin typeface="+mn-lt"/>
              </a:rPr>
              <a:t> vs Federer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/>
              <a:t>Đoković</a:t>
            </a:r>
            <a:r>
              <a:rPr lang="hr-HR" sz="2400" dirty="0" smtClean="0"/>
              <a:t> i Federer su dosad igrali 35 mečeva, i trenutno je 18:17 za Federera. On vodi sa 4:3 na zemlji, a izjednačeni su na travi 1-</a:t>
            </a:r>
            <a:r>
              <a:rPr lang="hr-HR" sz="2400" dirty="0" err="1" smtClean="0"/>
              <a:t>1</a:t>
            </a:r>
            <a:r>
              <a:rPr lang="hr-HR" sz="2400" dirty="0" smtClean="0"/>
              <a:t> i 13:</a:t>
            </a:r>
            <a:r>
              <a:rPr lang="hr-HR" sz="2400" dirty="0" err="1" smtClean="0"/>
              <a:t>13</a:t>
            </a:r>
            <a:r>
              <a:rPr lang="hr-HR" sz="2400" dirty="0" smtClean="0"/>
              <a:t> na tvrdoj podlozi. Susreli su se u deset finala i rezultat je 6:4 za </a:t>
            </a:r>
            <a:r>
              <a:rPr lang="hr-HR" sz="2400" dirty="0" err="1" smtClean="0"/>
              <a:t>Đokovića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Njihovi najzapaženiji mečevi su bili dva polufinala Otvorenog prvenstva SAD (2010. i 2011.). Oba su bila u pet setova, i u oba je </a:t>
            </a:r>
            <a:r>
              <a:rPr lang="hr-HR" sz="2400" dirty="0" err="1" smtClean="0"/>
              <a:t>Đoković</a:t>
            </a:r>
            <a:r>
              <a:rPr lang="hr-HR" sz="2400" dirty="0" smtClean="0"/>
              <a:t> spasio dvije meč - lopte prije nego što je trijumfirao.</a:t>
            </a:r>
            <a:endParaRPr lang="hr-HR" sz="2400" dirty="0"/>
          </a:p>
        </p:txBody>
      </p:sp>
      <p:pic>
        <p:nvPicPr>
          <p:cNvPr id="2050" name="Picture 2" descr="C:\Users\Marko\Desktop\đđoki fe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023496"/>
            <a:ext cx="2779550" cy="1834503"/>
          </a:xfrm>
          <a:prstGeom prst="rect">
            <a:avLst/>
          </a:prstGeom>
          <a:noFill/>
        </p:spPr>
      </p:pic>
      <p:pic>
        <p:nvPicPr>
          <p:cNvPr id="2051" name="Picture 3" descr="C:\Users\Marko\Desktop\đokan feder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237920"/>
            <a:ext cx="2852465" cy="16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ko\Desktop\Screenshot_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C:\Users\Marko\Desktop\Screenshot_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52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        Nešto o Novaku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Novak </a:t>
            </a:r>
            <a:r>
              <a:rPr lang="hr-HR" dirty="0" err="1" smtClean="0"/>
              <a:t>Đoković</a:t>
            </a:r>
            <a:r>
              <a:rPr lang="hr-HR" dirty="0" smtClean="0"/>
              <a:t> je jedan od najboljih tenisača današnjice</a:t>
            </a:r>
          </a:p>
          <a:p>
            <a:r>
              <a:rPr lang="hr-HR" dirty="0" smtClean="0"/>
              <a:t>Rođen je 22.svibnja 1987.</a:t>
            </a:r>
          </a:p>
          <a:p>
            <a:r>
              <a:rPr lang="hr-HR" dirty="0" smtClean="0"/>
              <a:t>Igra desnom rukom</a:t>
            </a:r>
            <a:endParaRPr lang="hr-HR" dirty="0"/>
          </a:p>
        </p:txBody>
      </p:sp>
      <p:pic>
        <p:nvPicPr>
          <p:cNvPr id="1026" name="Picture 2" descr="C:\Users\Marko\Desktop\Đoković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1028" y="2214554"/>
            <a:ext cx="2004375" cy="4253498"/>
          </a:xfrm>
          <a:prstGeom prst="rect">
            <a:avLst/>
          </a:prstGeom>
          <a:noFill/>
        </p:spPr>
      </p:pic>
      <p:pic>
        <p:nvPicPr>
          <p:cNvPr id="1027" name="Picture 3" descr="C:\Users\Marko\Desktop\đokan đok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4840307" cy="242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Pregled Karijera – 2006.godina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Svoj prvi turnir </a:t>
            </a:r>
            <a:r>
              <a:rPr lang="hr-HR" dirty="0" err="1" smtClean="0"/>
              <a:t>Đoković</a:t>
            </a:r>
            <a:r>
              <a:rPr lang="hr-HR" dirty="0" smtClean="0"/>
              <a:t> je osvojio 23. srpnja 2006. u </a:t>
            </a:r>
            <a:r>
              <a:rPr lang="hr-HR" dirty="0" smtClean="0"/>
              <a:t>nizozemskom </a:t>
            </a:r>
            <a:r>
              <a:rPr lang="hr-HR" dirty="0" err="1" smtClean="0"/>
              <a:t>Amersfoort</a:t>
            </a:r>
            <a:r>
              <a:rPr lang="hr-HR" dirty="0" smtClean="0"/>
              <a:t>. </a:t>
            </a:r>
            <a:endParaRPr lang="hr-HR" dirty="0" smtClean="0"/>
          </a:p>
          <a:p>
            <a:r>
              <a:rPr lang="hr-HR" dirty="0" smtClean="0"/>
              <a:t>Još je osvojio i turnir u francuskom </a:t>
            </a:r>
            <a:r>
              <a:rPr lang="hr-HR" dirty="0" err="1" smtClean="0"/>
              <a:t>Metzu</a:t>
            </a:r>
            <a:endParaRPr lang="hr-HR" dirty="0" smtClean="0"/>
          </a:p>
          <a:p>
            <a:r>
              <a:rPr lang="hr-HR" dirty="0" smtClean="0"/>
              <a:t>Kraj godine : 120. na World </a:t>
            </a:r>
            <a:r>
              <a:rPr lang="hr-HR" dirty="0" err="1" smtClean="0"/>
              <a:t>Rankingu</a:t>
            </a:r>
            <a:endParaRPr lang="hr-HR" dirty="0"/>
          </a:p>
        </p:txBody>
      </p:sp>
      <p:pic>
        <p:nvPicPr>
          <p:cNvPr id="6146" name="Picture 2" descr="C:\Users\Marko\Desktop\Đok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071810"/>
            <a:ext cx="1500166" cy="2289098"/>
          </a:xfrm>
          <a:prstGeom prst="rect">
            <a:avLst/>
          </a:prstGeom>
          <a:noFill/>
        </p:spPr>
      </p:pic>
      <p:pic>
        <p:nvPicPr>
          <p:cNvPr id="6147" name="Picture 3" descr="C:\Users\Marko\Desktop\đokannn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929198"/>
            <a:ext cx="2022478" cy="149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2007. godina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I ovu godinu je počeo dobro osvojivši turnir u </a:t>
            </a:r>
            <a:r>
              <a:rPr lang="hr-HR" sz="2400" dirty="0" err="1" smtClean="0"/>
              <a:t>Adelaideu</a:t>
            </a:r>
            <a:r>
              <a:rPr lang="hr-HR" sz="2400" dirty="0" smtClean="0"/>
              <a:t>,a nakon toga igra prvo finale turnira iz serije </a:t>
            </a:r>
            <a:r>
              <a:rPr lang="hr-HR" sz="2400" dirty="0" err="1" smtClean="0"/>
              <a:t>masters</a:t>
            </a:r>
            <a:r>
              <a:rPr lang="hr-HR" sz="2400" dirty="0" smtClean="0"/>
              <a:t> gdje gubi od Rafaela nadala u 2seta</a:t>
            </a:r>
          </a:p>
          <a:p>
            <a:r>
              <a:rPr lang="hr-HR" sz="2400" dirty="0" smtClean="0"/>
              <a:t>Sljedeći turnir iz </a:t>
            </a:r>
            <a:r>
              <a:rPr lang="hr-HR" sz="2400" dirty="0" err="1" smtClean="0"/>
              <a:t>masters</a:t>
            </a:r>
            <a:r>
              <a:rPr lang="hr-HR" sz="2400" dirty="0" smtClean="0"/>
              <a:t> serije bio je u </a:t>
            </a:r>
            <a:r>
              <a:rPr lang="hr-HR" sz="2400" dirty="0" err="1" smtClean="0"/>
              <a:t>Miamiu</a:t>
            </a:r>
            <a:r>
              <a:rPr lang="hr-HR" sz="2400" dirty="0" smtClean="0"/>
              <a:t> gdje je nanizao 6pobjeda i osvojio svoj prvi veliki turnir bez izgubljenog seta i poslije turnira na ljestvici se nalazi na 7.mjestu</a:t>
            </a:r>
          </a:p>
          <a:p>
            <a:r>
              <a:rPr lang="hr-HR" sz="2400" dirty="0" smtClean="0"/>
              <a:t>Odličnu igru je pokazao i na Roland </a:t>
            </a:r>
            <a:r>
              <a:rPr lang="hr-HR" sz="2400" dirty="0" err="1" smtClean="0"/>
              <a:t>Garrosu</a:t>
            </a:r>
            <a:r>
              <a:rPr lang="hr-HR" sz="2400" dirty="0" smtClean="0"/>
              <a:t> gdje je u polufinalu izgubio od kasnijeg pobjednika,Rafaela Nadala</a:t>
            </a:r>
          </a:p>
          <a:p>
            <a:r>
              <a:rPr lang="hr-HR" sz="2400" dirty="0" smtClean="0"/>
              <a:t>Kraj godine : 3.na World </a:t>
            </a:r>
            <a:r>
              <a:rPr lang="hr-HR" sz="2400" dirty="0" err="1" smtClean="0"/>
              <a:t>Rankingu</a:t>
            </a:r>
            <a:endParaRPr lang="hr-HR" sz="2400" dirty="0"/>
          </a:p>
        </p:txBody>
      </p:sp>
      <p:pic>
        <p:nvPicPr>
          <p:cNvPr id="7170" name="Picture 2" descr="C:\Users\Marko\Desktop\đok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1785926"/>
            <a:ext cx="1080278" cy="2028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2008.godina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Osvaja prvi Grand </a:t>
            </a:r>
            <a:r>
              <a:rPr lang="hr-HR" sz="2400" dirty="0" err="1" smtClean="0"/>
              <a:t>Slam</a:t>
            </a:r>
            <a:r>
              <a:rPr lang="hr-HR" sz="2400" dirty="0" smtClean="0"/>
              <a:t> u karijeri – </a:t>
            </a:r>
            <a:r>
              <a:rPr lang="hr-HR" sz="2400" dirty="0" err="1" smtClean="0"/>
              <a:t>Australian</a:t>
            </a:r>
            <a:r>
              <a:rPr lang="hr-HR" sz="2400" dirty="0" smtClean="0"/>
              <a:t> </a:t>
            </a:r>
            <a:r>
              <a:rPr lang="hr-HR" sz="2400" dirty="0" err="1" smtClean="0"/>
              <a:t>Open</a:t>
            </a:r>
            <a:endParaRPr lang="hr-HR" sz="2400" dirty="0" smtClean="0"/>
          </a:p>
          <a:p>
            <a:r>
              <a:rPr lang="hr-HR" sz="2400" dirty="0" smtClean="0"/>
              <a:t>Bio je prvi Srbin koji je osvojio Grand </a:t>
            </a:r>
            <a:r>
              <a:rPr lang="hr-HR" sz="2400" dirty="0" err="1" smtClean="0"/>
              <a:t>Slam</a:t>
            </a:r>
            <a:r>
              <a:rPr lang="hr-HR" sz="2400" dirty="0" smtClean="0"/>
              <a:t> u povijesti tenisa u pojedinačnoj konkurenciji</a:t>
            </a:r>
          </a:p>
          <a:p>
            <a:endParaRPr lang="hr-HR" sz="2400" dirty="0" smtClean="0"/>
          </a:p>
          <a:p>
            <a:r>
              <a:rPr lang="hr-HR" sz="2400" dirty="0" smtClean="0"/>
              <a:t>Na Roland </a:t>
            </a:r>
            <a:r>
              <a:rPr lang="hr-HR" sz="2400" dirty="0" err="1" smtClean="0"/>
              <a:t>Garrosu</a:t>
            </a:r>
            <a:r>
              <a:rPr lang="hr-HR" sz="2400" dirty="0" smtClean="0"/>
              <a:t> bio je treći nositelj. Izgubio je u polufinalu od Rafaela Nadala.</a:t>
            </a:r>
          </a:p>
          <a:p>
            <a:r>
              <a:rPr lang="hr-HR" sz="2400" dirty="0" smtClean="0"/>
              <a:t>Te Godine je još i osvojio 3.mjesto na Olimpijskim igrama</a:t>
            </a:r>
          </a:p>
          <a:p>
            <a:r>
              <a:rPr lang="hr-HR" sz="2400" dirty="0" smtClean="0"/>
              <a:t>Kraj godine : 3.na World </a:t>
            </a:r>
            <a:r>
              <a:rPr lang="hr-HR" sz="2400" dirty="0" err="1" smtClean="0"/>
              <a:t>Rakingu</a:t>
            </a:r>
            <a:endParaRPr lang="hr-HR" sz="2400" dirty="0" smtClean="0"/>
          </a:p>
          <a:p>
            <a:endParaRPr lang="hr-HR" dirty="0" smtClean="0"/>
          </a:p>
        </p:txBody>
      </p:sp>
      <p:pic>
        <p:nvPicPr>
          <p:cNvPr id="5122" name="Picture 2" descr="C:\Users\Marko\Desktop\đokj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929198"/>
            <a:ext cx="2226216" cy="152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2009.godina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Autofit/>
          </a:bodyPr>
          <a:lstStyle/>
          <a:p>
            <a:r>
              <a:rPr lang="hr-HR" sz="2400" dirty="0" err="1" smtClean="0"/>
              <a:t>Đoković</a:t>
            </a:r>
            <a:r>
              <a:rPr lang="hr-HR" sz="2400" dirty="0" smtClean="0"/>
              <a:t> je novu sezonu počeo na turniru u </a:t>
            </a:r>
            <a:r>
              <a:rPr lang="hr-HR" sz="2400" dirty="0" err="1" smtClean="0"/>
              <a:t>Brisbanu</a:t>
            </a:r>
            <a:r>
              <a:rPr lang="hr-HR" sz="2400" dirty="0" smtClean="0"/>
              <a:t>, ali ga je već u prvom kolu neplanirano izbacio </a:t>
            </a:r>
            <a:r>
              <a:rPr lang="hr-HR" sz="2400" dirty="0" err="1" smtClean="0"/>
              <a:t>Ernests</a:t>
            </a:r>
            <a:r>
              <a:rPr lang="hr-HR" sz="2400" dirty="0" smtClean="0"/>
              <a:t> </a:t>
            </a:r>
            <a:r>
              <a:rPr lang="hr-HR" sz="2400" dirty="0" err="1" smtClean="0"/>
              <a:t>Gulbis</a:t>
            </a:r>
            <a:r>
              <a:rPr lang="hr-HR" sz="2400" dirty="0" smtClean="0"/>
              <a:t> 6:4</a:t>
            </a:r>
            <a:r>
              <a:rPr lang="hr-HR" sz="2400" dirty="0" smtClean="0"/>
              <a:t>, </a:t>
            </a:r>
            <a:r>
              <a:rPr lang="hr-HR" sz="2400" dirty="0" smtClean="0"/>
              <a:t>6:4</a:t>
            </a:r>
          </a:p>
          <a:p>
            <a:r>
              <a:rPr lang="hr-HR" sz="2400" dirty="0" err="1" smtClean="0"/>
              <a:t>Đoković</a:t>
            </a:r>
            <a:r>
              <a:rPr lang="hr-HR" sz="2400" dirty="0" smtClean="0"/>
              <a:t> </a:t>
            </a:r>
            <a:r>
              <a:rPr lang="hr-HR" sz="2400" dirty="0" smtClean="0"/>
              <a:t>je branio titulu na </a:t>
            </a:r>
            <a:r>
              <a:rPr lang="hr-HR" sz="2400" dirty="0" err="1" smtClean="0"/>
              <a:t>Australian</a:t>
            </a:r>
            <a:r>
              <a:rPr lang="hr-HR" sz="2400" dirty="0" smtClean="0"/>
              <a:t> </a:t>
            </a:r>
            <a:r>
              <a:rPr lang="hr-HR" sz="2400" dirty="0" err="1" smtClean="0"/>
              <a:t>Openu</a:t>
            </a:r>
            <a:r>
              <a:rPr lang="hr-HR" sz="2400" dirty="0" smtClean="0"/>
              <a:t> ali je u četvrtfinalu meč predao </a:t>
            </a:r>
            <a:r>
              <a:rPr lang="hr-HR" sz="2400" dirty="0" err="1" smtClean="0"/>
              <a:t>Andy</a:t>
            </a:r>
            <a:r>
              <a:rPr lang="hr-HR" sz="2400" dirty="0" smtClean="0"/>
              <a:t> </a:t>
            </a:r>
            <a:r>
              <a:rPr lang="hr-HR" sz="2400" dirty="0" err="1" smtClean="0"/>
              <a:t>Roddicku</a:t>
            </a:r>
            <a:r>
              <a:rPr lang="hr-HR" sz="2400" dirty="0" smtClean="0"/>
              <a:t> zbog grčeva i iscrpljenosti</a:t>
            </a:r>
          </a:p>
          <a:p>
            <a:r>
              <a:rPr lang="vi-VN" sz="2400" dirty="0" smtClean="0"/>
              <a:t>Sljedeći turnir na kojem je sudjelovao bio je drugi Grand slam godine, Roland Garros. Iznenađujuće je poražen od Nijemca Philippa Kohlschreibera u trećem kolu turnira, rezultatom 6:4, 6:4, 6:4</a:t>
            </a:r>
            <a:r>
              <a:rPr lang="vi-VN" sz="2400" dirty="0" smtClean="0"/>
              <a:t>.</a:t>
            </a:r>
            <a:endParaRPr lang="hr-HR" sz="2400" dirty="0" smtClean="0"/>
          </a:p>
          <a:p>
            <a:r>
              <a:rPr lang="hr-HR" sz="2400" dirty="0" smtClean="0"/>
              <a:t>Sljedeći Grand </a:t>
            </a:r>
            <a:r>
              <a:rPr lang="hr-HR" sz="2400" dirty="0" err="1" smtClean="0"/>
              <a:t>Slam</a:t>
            </a:r>
            <a:r>
              <a:rPr lang="hr-HR" sz="2400" dirty="0" smtClean="0"/>
              <a:t> – </a:t>
            </a:r>
            <a:r>
              <a:rPr lang="hr-HR" sz="2400" dirty="0" err="1" smtClean="0"/>
              <a:t>Wimbledon</a:t>
            </a:r>
            <a:r>
              <a:rPr lang="hr-HR" sz="2400" dirty="0" smtClean="0"/>
              <a:t>,gubi u četvrtfinalu od </a:t>
            </a:r>
            <a:r>
              <a:rPr lang="hr-HR" sz="2400" dirty="0" err="1" smtClean="0"/>
              <a:t>Tomya</a:t>
            </a:r>
            <a:r>
              <a:rPr lang="hr-HR" sz="2400" dirty="0" smtClean="0"/>
              <a:t> </a:t>
            </a:r>
            <a:r>
              <a:rPr lang="hr-HR" sz="2400" dirty="0" err="1" smtClean="0"/>
              <a:t>Haasa</a:t>
            </a:r>
            <a:endParaRPr lang="hr-HR" sz="2400" dirty="0" smtClean="0"/>
          </a:p>
          <a:p>
            <a:r>
              <a:rPr lang="hr-HR" sz="2400" dirty="0" smtClean="0"/>
              <a:t>Kraj godine – 3.na World </a:t>
            </a:r>
            <a:r>
              <a:rPr lang="hr-HR" sz="2400" dirty="0" err="1" smtClean="0"/>
              <a:t>Rankingu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2010.godina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/>
              <a:t>Australian</a:t>
            </a:r>
            <a:r>
              <a:rPr lang="hr-HR" sz="2400" dirty="0" smtClean="0"/>
              <a:t> </a:t>
            </a:r>
            <a:r>
              <a:rPr lang="hr-HR" sz="2400" dirty="0" err="1" smtClean="0"/>
              <a:t>Open</a:t>
            </a:r>
            <a:r>
              <a:rPr lang="hr-HR" sz="2400" dirty="0" smtClean="0"/>
              <a:t> – ispao u četvrtfinalu od </a:t>
            </a:r>
            <a:r>
              <a:rPr lang="hr-HR" sz="2400" dirty="0" err="1" smtClean="0"/>
              <a:t>Andy</a:t>
            </a:r>
            <a:r>
              <a:rPr lang="hr-HR" sz="2400" dirty="0" smtClean="0"/>
              <a:t> </a:t>
            </a:r>
            <a:r>
              <a:rPr lang="hr-HR" sz="2400" dirty="0" err="1" smtClean="0"/>
              <a:t>Roddicka</a:t>
            </a:r>
            <a:endParaRPr lang="hr-HR" sz="2400" dirty="0" smtClean="0"/>
          </a:p>
          <a:p>
            <a:r>
              <a:rPr lang="hr-HR" sz="2400" dirty="0" smtClean="0"/>
              <a:t>Roland </a:t>
            </a:r>
            <a:r>
              <a:rPr lang="hr-HR" sz="2400" dirty="0" err="1" smtClean="0"/>
              <a:t>Garros</a:t>
            </a:r>
            <a:r>
              <a:rPr lang="hr-HR" sz="2400" dirty="0" smtClean="0"/>
              <a:t> – gubi u četvrtfinalu od </a:t>
            </a:r>
            <a:r>
              <a:rPr lang="hr-HR" sz="2400" dirty="0" err="1" smtClean="0"/>
              <a:t>Jurgena</a:t>
            </a:r>
            <a:r>
              <a:rPr lang="hr-HR" sz="2400" dirty="0" smtClean="0"/>
              <a:t> </a:t>
            </a:r>
            <a:r>
              <a:rPr lang="hr-HR" sz="2400" dirty="0" err="1" smtClean="0"/>
              <a:t>Melyera</a:t>
            </a:r>
            <a:endParaRPr lang="hr-HR" sz="2400" dirty="0" smtClean="0"/>
          </a:p>
          <a:p>
            <a:r>
              <a:rPr lang="hr-HR" sz="2400" dirty="0" err="1" smtClean="0"/>
              <a:t>Wimbledon</a:t>
            </a:r>
            <a:r>
              <a:rPr lang="hr-HR" sz="2400" dirty="0" smtClean="0"/>
              <a:t> – ispada u polufinalu od Tomasa </a:t>
            </a:r>
            <a:r>
              <a:rPr lang="hr-HR" sz="2400" dirty="0" err="1" smtClean="0"/>
              <a:t>Berdycha</a:t>
            </a:r>
            <a:endParaRPr lang="hr-HR" sz="2400" dirty="0" smtClean="0"/>
          </a:p>
          <a:p>
            <a:r>
              <a:rPr lang="hr-HR" sz="2400" dirty="0" smtClean="0"/>
              <a:t>US </a:t>
            </a:r>
            <a:r>
              <a:rPr lang="hr-HR" sz="2400" dirty="0" err="1" smtClean="0"/>
              <a:t>Open</a:t>
            </a:r>
            <a:r>
              <a:rPr lang="hr-HR" sz="2400" dirty="0" smtClean="0"/>
              <a:t> – Gubi u finalu od </a:t>
            </a:r>
            <a:r>
              <a:rPr lang="hr-HR" sz="2400" dirty="0" err="1" smtClean="0"/>
              <a:t>Rogera</a:t>
            </a:r>
            <a:r>
              <a:rPr lang="hr-HR" sz="2400" dirty="0" smtClean="0"/>
              <a:t> Federera</a:t>
            </a:r>
          </a:p>
          <a:p>
            <a:r>
              <a:rPr lang="hr-HR" sz="2400" dirty="0" smtClean="0"/>
              <a:t>Davis </a:t>
            </a:r>
            <a:r>
              <a:rPr lang="hr-HR" sz="2400" dirty="0" err="1" smtClean="0"/>
              <a:t>Cup</a:t>
            </a:r>
            <a:r>
              <a:rPr lang="hr-HR" sz="2400" dirty="0" smtClean="0"/>
              <a:t> – Srbija igra protiv Hrvatske,Novak pobjeđuje Ljubičića i </a:t>
            </a:r>
            <a:r>
              <a:rPr lang="hr-HR" sz="2400" dirty="0" err="1" smtClean="0"/>
              <a:t>Čilića</a:t>
            </a:r>
            <a:r>
              <a:rPr lang="hr-HR" sz="2400" dirty="0" smtClean="0"/>
              <a:t>,a Srbija te godine po prvi put u povijesti tenisa osvojila Davis </a:t>
            </a:r>
            <a:r>
              <a:rPr lang="hr-HR" sz="2400" dirty="0" err="1" smtClean="0"/>
              <a:t>Cup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Kraj godine – 3.na World </a:t>
            </a:r>
            <a:r>
              <a:rPr lang="hr-HR" sz="2400" dirty="0" err="1" smtClean="0"/>
              <a:t>Rankingu</a:t>
            </a:r>
            <a:endParaRPr lang="hr-HR" sz="2400" dirty="0"/>
          </a:p>
        </p:txBody>
      </p:sp>
      <p:pic>
        <p:nvPicPr>
          <p:cNvPr id="4098" name="Picture 2" descr="C:\Users\Marko\Desktop\đokii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7166"/>
            <a:ext cx="1885967" cy="129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2011.godina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Osvaja </a:t>
            </a:r>
            <a:r>
              <a:rPr lang="hr-HR" sz="2400" dirty="0" err="1" smtClean="0"/>
              <a:t>Australian</a:t>
            </a:r>
            <a:r>
              <a:rPr lang="hr-HR" sz="2400" dirty="0" smtClean="0"/>
              <a:t> </a:t>
            </a:r>
            <a:r>
              <a:rPr lang="hr-HR" sz="2400" dirty="0" err="1" smtClean="0"/>
              <a:t>Open</a:t>
            </a:r>
            <a:r>
              <a:rPr lang="hr-HR" sz="2400" dirty="0" smtClean="0"/>
              <a:t>,drugi Grand </a:t>
            </a:r>
            <a:r>
              <a:rPr lang="hr-HR" sz="2400" dirty="0" err="1" smtClean="0"/>
              <a:t>Slam</a:t>
            </a:r>
            <a:r>
              <a:rPr lang="hr-HR" sz="2400" dirty="0" smtClean="0"/>
              <a:t> u karijeri</a:t>
            </a:r>
          </a:p>
          <a:p>
            <a:r>
              <a:rPr lang="hr-HR" sz="2400" dirty="0" smtClean="0"/>
              <a:t>Osvaja svoj treći Grand </a:t>
            </a:r>
            <a:r>
              <a:rPr lang="hr-HR" sz="2400" dirty="0" err="1" smtClean="0"/>
              <a:t>Slam</a:t>
            </a:r>
            <a:r>
              <a:rPr lang="hr-HR" sz="2400" dirty="0" smtClean="0"/>
              <a:t> u sezoni,</a:t>
            </a:r>
            <a:r>
              <a:rPr lang="hr-HR" sz="2400" dirty="0" err="1" smtClean="0"/>
              <a:t>Wimbledon</a:t>
            </a:r>
            <a:r>
              <a:rPr lang="hr-HR" sz="2400" dirty="0" smtClean="0"/>
              <a:t> </a:t>
            </a:r>
            <a:r>
              <a:rPr lang="hr-HR" sz="2400" dirty="0" err="1" smtClean="0"/>
              <a:t>pobjedivši</a:t>
            </a:r>
            <a:r>
              <a:rPr lang="hr-HR" sz="2400" dirty="0" smtClean="0"/>
              <a:t> Rafaela Nadala u finalu,ovom pobjedom popeo se na 1.mjesto ATP ljestvice.</a:t>
            </a:r>
          </a:p>
          <a:p>
            <a:r>
              <a:rPr lang="hr-HR" sz="2400" dirty="0" smtClean="0"/>
              <a:t>Osvaja US </a:t>
            </a:r>
            <a:r>
              <a:rPr lang="hr-HR" sz="2400" dirty="0" err="1" smtClean="0"/>
              <a:t>Open</a:t>
            </a:r>
            <a:r>
              <a:rPr lang="hr-HR" sz="2400" dirty="0" smtClean="0"/>
              <a:t> kao debitant na 1.mjestu ATP ljestvice</a:t>
            </a:r>
          </a:p>
          <a:p>
            <a:r>
              <a:rPr lang="hr-HR" sz="2400" dirty="0" smtClean="0"/>
              <a:t>Kraj godine – broj 1 na svijetu </a:t>
            </a:r>
            <a:r>
              <a:rPr lang="hr-HR" sz="2400" dirty="0" smtClean="0">
                <a:sym typeface="Wingdings" pitchFamily="2" charset="2"/>
              </a:rPr>
              <a:t></a:t>
            </a:r>
            <a:endParaRPr lang="hr-H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2012.godina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>
            <a:normAutofit/>
          </a:bodyPr>
          <a:lstStyle/>
          <a:p>
            <a:r>
              <a:rPr lang="hr-HR" sz="2400" dirty="0" err="1" smtClean="0"/>
              <a:t>Australian</a:t>
            </a:r>
            <a:r>
              <a:rPr lang="hr-HR" sz="2400" dirty="0" smtClean="0"/>
              <a:t> </a:t>
            </a:r>
            <a:r>
              <a:rPr lang="hr-HR" sz="2400" dirty="0" err="1" smtClean="0"/>
              <a:t>Open</a:t>
            </a:r>
            <a:r>
              <a:rPr lang="hr-HR" sz="2400" dirty="0" smtClean="0"/>
              <a:t> - </a:t>
            </a:r>
            <a:r>
              <a:rPr lang="hr-HR" sz="2400" dirty="0" smtClean="0"/>
              <a:t>U finalu, </a:t>
            </a:r>
            <a:r>
              <a:rPr lang="hr-HR" sz="2400" dirty="0" err="1" smtClean="0"/>
              <a:t>Đoković</a:t>
            </a:r>
            <a:r>
              <a:rPr lang="hr-HR" sz="2400" dirty="0" smtClean="0"/>
              <a:t> je nakon 5 sati i 53 minuta igre u pet setova pobijedio Rafaela Nadala. To je najduže odigrano finale u povijesti Grand Slama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Roland </a:t>
            </a:r>
            <a:r>
              <a:rPr lang="hr-HR" sz="2400" dirty="0" err="1" smtClean="0"/>
              <a:t>Garros</a:t>
            </a:r>
            <a:r>
              <a:rPr lang="hr-HR" sz="2400" dirty="0" smtClean="0"/>
              <a:t> – Izgubio u finalu od Rafaela Nadala</a:t>
            </a:r>
          </a:p>
          <a:p>
            <a:r>
              <a:rPr lang="hr-HR" sz="2400" dirty="0" err="1" smtClean="0"/>
              <a:t>Wimbledon</a:t>
            </a:r>
            <a:r>
              <a:rPr lang="hr-HR" sz="2400" dirty="0" smtClean="0"/>
              <a:t> – </a:t>
            </a:r>
            <a:r>
              <a:rPr lang="hr-HR" sz="2400" dirty="0" err="1" smtClean="0"/>
              <a:t>Roger</a:t>
            </a:r>
            <a:r>
              <a:rPr lang="hr-HR" sz="2400" dirty="0" smtClean="0"/>
              <a:t> Federer ga je porazio u polufinalu</a:t>
            </a:r>
          </a:p>
          <a:p>
            <a:r>
              <a:rPr lang="hr-HR" sz="2400" dirty="0" smtClean="0"/>
              <a:t>Olimpijske igre – 4.mjesto</a:t>
            </a:r>
          </a:p>
          <a:p>
            <a:r>
              <a:rPr lang="hr-HR" sz="2400" dirty="0" smtClean="0"/>
              <a:t>US </a:t>
            </a:r>
            <a:r>
              <a:rPr lang="hr-HR" sz="2400" dirty="0" err="1" smtClean="0"/>
              <a:t>Open</a:t>
            </a:r>
            <a:r>
              <a:rPr lang="hr-HR" sz="2400" dirty="0" smtClean="0"/>
              <a:t> – Finale,gubi od </a:t>
            </a:r>
            <a:r>
              <a:rPr lang="hr-HR" sz="2400" dirty="0" err="1" smtClean="0"/>
              <a:t>Andy</a:t>
            </a:r>
            <a:r>
              <a:rPr lang="hr-HR" sz="2400" dirty="0" smtClean="0"/>
              <a:t> Murraya</a:t>
            </a:r>
          </a:p>
          <a:p>
            <a:endParaRPr lang="hr-HR" sz="2400" dirty="0"/>
          </a:p>
        </p:txBody>
      </p:sp>
      <p:pic>
        <p:nvPicPr>
          <p:cNvPr id="9218" name="Picture 2" descr="C:\Users\Marko\Desktop\đokiiiii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286256"/>
            <a:ext cx="1722424" cy="1798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hnički">
  <a:themeElements>
    <a:clrScheme name="Tehnički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čki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č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585</Words>
  <Application>Microsoft Office PowerPoint</Application>
  <PresentationFormat>Prikaz na zaslonu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Tehnički</vt:lpstr>
      <vt:lpstr>Novak đoković  </vt:lpstr>
      <vt:lpstr>         Nešto o Novaku</vt:lpstr>
      <vt:lpstr>  Pregled Karijera – 2006.godina</vt:lpstr>
      <vt:lpstr>2007. godina</vt:lpstr>
      <vt:lpstr>2008.godina</vt:lpstr>
      <vt:lpstr>2009.godina</vt:lpstr>
      <vt:lpstr>2010.godina</vt:lpstr>
      <vt:lpstr>2011.godina</vt:lpstr>
      <vt:lpstr>2012.godina</vt:lpstr>
      <vt:lpstr>2013.godina</vt:lpstr>
      <vt:lpstr>Suparništva – Đoković vs Nadal</vt:lpstr>
      <vt:lpstr>Suparništva – Đoković vs Federer</vt:lpstr>
      <vt:lpstr>Slajd 13</vt:lpstr>
      <vt:lpstr>Slajd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Novak đoković</dc:title>
  <dc:creator>Marko</dc:creator>
  <cp:lastModifiedBy>Marko</cp:lastModifiedBy>
  <cp:revision>8</cp:revision>
  <dcterms:created xsi:type="dcterms:W3CDTF">2015-03-09T08:22:24Z</dcterms:created>
  <dcterms:modified xsi:type="dcterms:W3CDTF">2015-03-09T09:39:44Z</dcterms:modified>
</cp:coreProperties>
</file>