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8" r:id="rId4"/>
    <p:sldId id="269" r:id="rId5"/>
    <p:sldId id="270" r:id="rId6"/>
    <p:sldId id="257" r:id="rId7"/>
    <p:sldId id="258" r:id="rId8"/>
    <p:sldId id="272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9AC05-5D60-45A3-858D-A085D4BF39FD}" type="datetimeFigureOut">
              <a:rPr lang="sr-Latn-CS" smtClean="0"/>
              <a:pPr/>
              <a:t>18.11.2014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465B0-8B0E-41B7-9F8D-F81F8DA6CFF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465B0-8B0E-41B7-9F8D-F81F8DA6CFF7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A852-3059-4601-96E9-0B9D9202801F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95A7-9B60-4FCF-9C0B-3D0542B48075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9C5B-F53F-435D-A6F2-6D52DC10D0F7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A8F-5A2B-41EE-9510-1C1A24F66A75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38BF-6D3A-4F1C-B980-66E8C5EF90E2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C9E3-CF84-4C56-9D73-C2CB84D53755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7DE1-D56F-4456-913C-34E609EB72E1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0EDB-CC08-42BF-B84B-83E368219C2D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5EE6-A8BE-42D4-B2DE-DCB7305DA1FC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911-A7BA-4784-A1BF-36874ED08E96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A2B-23B7-442A-923A-F8E65DDFFCC9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EF810-349F-445A-970C-40CE9C6CF006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AF66-3BD1-444D-92A9-A1387047127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85786" y="2214554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 prstMaterial="flat">
              <a:bevelT w="38100" h="38100" prst="relaxedInset"/>
            </a:sp3d>
          </a:bodyPr>
          <a:lstStyle/>
          <a:p>
            <a:r>
              <a:rPr lang="hr-HR" sz="8000" dirty="0" smtClean="0">
                <a:ln w="1990090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            FILMOVI</a:t>
            </a:r>
            <a:br>
              <a:rPr lang="hr-HR" sz="8000" dirty="0" smtClean="0">
                <a:ln w="1990090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hr-HR" sz="8000" dirty="0" smtClean="0">
                <a:ln w="1990090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3600" dirty="0" smtClean="0">
                <a:ln w="1990090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hr-HR" sz="3600" dirty="0" smtClean="0">
                <a:ln w="1990090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hr-HR" sz="3600" dirty="0" smtClean="0">
                <a:ln w="1990090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        </a:t>
            </a:r>
            <a:endParaRPr lang="hr-HR" sz="3600" dirty="0">
              <a:ln w="1990090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144D-8E26-4570-AFDA-DF89F2E089A8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4714876" y="2786058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ŽANROVI 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POVIJEST FILMA</a:t>
            </a: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Filmski </a:t>
            </a:r>
            <a:r>
              <a:rPr lang="hr-HR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žanrovi</a:t>
            </a:r>
            <a:endParaRPr lang="hr-HR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Filmski žanr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chemeClr val="bg1"/>
                </a:solidFill>
              </a:rPr>
              <a:t>Žanrovi po radnji</a:t>
            </a:r>
          </a:p>
          <a:p>
            <a:pPr marL="514350" indent="-514350">
              <a:buAutoNum type="arabicPeriod" startAt="2"/>
            </a:pPr>
            <a:r>
              <a:rPr lang="hr-HR" dirty="0" smtClean="0">
                <a:solidFill>
                  <a:schemeClr val="bg1"/>
                </a:solidFill>
              </a:rPr>
              <a:t>Žanrovi po raspoloženju</a:t>
            </a:r>
          </a:p>
          <a:p>
            <a:pPr marL="514350" indent="-514350">
              <a:buAutoNum type="arabicPeriod" startAt="3"/>
            </a:pPr>
            <a:r>
              <a:rPr lang="hr-HR" dirty="0" smtClean="0">
                <a:solidFill>
                  <a:schemeClr val="bg1"/>
                </a:solidFill>
              </a:rPr>
              <a:t>Žanrovi po formatu filma</a:t>
            </a:r>
          </a:p>
          <a:p>
            <a:pPr marL="514350" indent="-514350">
              <a:buNone/>
            </a:pPr>
            <a:r>
              <a:rPr lang="hr-HR" dirty="0" smtClean="0">
                <a:solidFill>
                  <a:schemeClr val="bg1"/>
                </a:solidFill>
              </a:rPr>
              <a:t>4.  Žanrovi filmova po ciljnim grupama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A84C-BFE4-46A7-A7DC-2CF71343ADA5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13000"/>
              </a:schemeClr>
            </a:gs>
            <a:gs pos="67000">
              <a:schemeClr val="tx1">
                <a:lumMod val="75000"/>
                <a:lumOff val="2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>
                  <a:outerShdw blurRad="12700" dist="200025" dir="15000000" sx="127000" sy="127000" kx="-1800000" algn="bl" rotWithShape="0">
                    <a:prstClr val="black">
                      <a:alpha val="37000"/>
                    </a:prstClr>
                  </a:outerShdw>
                </a:effectLst>
              </a:rPr>
              <a:t>ŽANROVI PO RADNJI</a:t>
            </a:r>
            <a:endParaRPr lang="hr-HR" dirty="0">
              <a:effectLst>
                <a:outerShdw blurRad="12700" dist="200025" dir="15000000" sx="127000" sy="127000" kx="-1800000" algn="bl" rotWithShape="0">
                  <a:prstClr val="black">
                    <a:alpha val="37000"/>
                  </a:prst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 smtClean="0"/>
              <a:t>Krimi</a:t>
            </a:r>
            <a:r>
              <a:rPr lang="hr-HR" dirty="0" smtClean="0"/>
              <a:t> film</a:t>
            </a:r>
          </a:p>
          <a:p>
            <a:r>
              <a:rPr lang="hr-HR" dirty="0" smtClean="0"/>
              <a:t>Crni film</a:t>
            </a:r>
          </a:p>
          <a:p>
            <a:r>
              <a:rPr lang="hr-HR" dirty="0" smtClean="0"/>
              <a:t>Povijesni film</a:t>
            </a:r>
          </a:p>
          <a:p>
            <a:r>
              <a:rPr lang="hr-HR" dirty="0" smtClean="0"/>
              <a:t>Naučnofantastični film</a:t>
            </a:r>
          </a:p>
          <a:p>
            <a:r>
              <a:rPr lang="hr-HR" dirty="0" smtClean="0"/>
              <a:t>Sportski film</a:t>
            </a:r>
          </a:p>
          <a:p>
            <a:r>
              <a:rPr lang="hr-HR" dirty="0" err="1" smtClean="0"/>
              <a:t>Tinejđerski</a:t>
            </a:r>
            <a:r>
              <a:rPr lang="hr-HR" dirty="0" smtClean="0"/>
              <a:t> film</a:t>
            </a:r>
          </a:p>
          <a:p>
            <a:r>
              <a:rPr lang="hr-HR" dirty="0" smtClean="0"/>
              <a:t>Ratni film</a:t>
            </a:r>
          </a:p>
          <a:p>
            <a:r>
              <a:rPr lang="hr-HR" dirty="0" smtClean="0"/>
              <a:t>Vestern film</a:t>
            </a:r>
          </a:p>
          <a:p>
            <a:endParaRPr lang="hr-HR" dirty="0"/>
          </a:p>
        </p:txBody>
      </p:sp>
      <p:pic>
        <p:nvPicPr>
          <p:cNvPr id="5" name="Slika 4" descr="9171-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4695">
            <a:off x="6567598" y="1202884"/>
            <a:ext cx="2053114" cy="3071834"/>
          </a:xfrm>
          <a:prstGeom prst="rect">
            <a:avLst/>
          </a:prstGeom>
        </p:spPr>
      </p:pic>
      <p:pic>
        <p:nvPicPr>
          <p:cNvPr id="6" name="Slika 5" descr="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30334">
            <a:off x="7175989" y="3996304"/>
            <a:ext cx="1219200" cy="2171700"/>
          </a:xfrm>
          <a:prstGeom prst="rect">
            <a:avLst/>
          </a:prstGeom>
        </p:spPr>
      </p:pic>
      <p:pic>
        <p:nvPicPr>
          <p:cNvPr id="7" name="Slika 6" descr="-The-Mortal-Instruments-City-of-Bones-wallpaper-clary-fray-34464632-1280-8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69354">
            <a:off x="3704143" y="4162844"/>
            <a:ext cx="3270700" cy="2044188"/>
          </a:xfrm>
          <a:prstGeom prst="rect">
            <a:avLst/>
          </a:prstGeom>
        </p:spPr>
      </p:pic>
      <p:pic>
        <p:nvPicPr>
          <p:cNvPr id="8" name="Slika 7" descr="preuz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77210">
            <a:off x="4650478" y="1411931"/>
            <a:ext cx="1767644" cy="2480904"/>
          </a:xfrm>
          <a:prstGeom prst="rect">
            <a:avLst/>
          </a:prstGeom>
        </p:spPr>
      </p:pic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DB7F-95FF-4583-9684-0BEF81A41E66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67000">
              <a:schemeClr val="tx1">
                <a:lumMod val="75000"/>
                <a:lumOff val="2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ŽANROVI PO RASPOLOŽENJU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Akcija</a:t>
            </a:r>
          </a:p>
          <a:p>
            <a:r>
              <a:rPr lang="hr-HR" dirty="0" smtClean="0"/>
              <a:t>Avantura </a:t>
            </a:r>
          </a:p>
          <a:p>
            <a:r>
              <a:rPr lang="hr-HR" dirty="0" smtClean="0"/>
              <a:t>Komedija</a:t>
            </a:r>
          </a:p>
          <a:p>
            <a:r>
              <a:rPr lang="hr-HR" dirty="0" smtClean="0"/>
              <a:t>Drama</a:t>
            </a:r>
          </a:p>
          <a:p>
            <a:r>
              <a:rPr lang="hr-HR" dirty="0" smtClean="0"/>
              <a:t>Fantazija</a:t>
            </a:r>
          </a:p>
          <a:p>
            <a:r>
              <a:rPr lang="hr-HR" dirty="0" err="1" smtClean="0"/>
              <a:t>Horor</a:t>
            </a:r>
            <a:endParaRPr lang="hr-HR" dirty="0" smtClean="0"/>
          </a:p>
          <a:p>
            <a:r>
              <a:rPr lang="hr-HR" dirty="0" smtClean="0"/>
              <a:t>Misterija</a:t>
            </a:r>
          </a:p>
          <a:p>
            <a:r>
              <a:rPr lang="hr-HR" dirty="0" smtClean="0"/>
              <a:t>Romantika</a:t>
            </a:r>
          </a:p>
          <a:p>
            <a:r>
              <a:rPr lang="hr-HR" dirty="0" smtClean="0"/>
              <a:t>Triler</a:t>
            </a:r>
            <a:endParaRPr lang="hr-HR" dirty="0"/>
          </a:p>
        </p:txBody>
      </p:sp>
      <p:pic>
        <p:nvPicPr>
          <p:cNvPr id="4" name="Slika 3" descr="6942038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58706">
            <a:off x="6738319" y="1563921"/>
            <a:ext cx="1384602" cy="1978002"/>
          </a:xfrm>
          <a:prstGeom prst="rect">
            <a:avLst/>
          </a:prstGeom>
        </p:spPr>
      </p:pic>
      <p:pic>
        <p:nvPicPr>
          <p:cNvPr id="6" name="Slika 5" descr="XpiXh8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5078">
            <a:off x="4215071" y="1282426"/>
            <a:ext cx="2435502" cy="3555477"/>
          </a:xfrm>
          <a:prstGeom prst="rect">
            <a:avLst/>
          </a:prstGeom>
        </p:spPr>
      </p:pic>
      <p:pic>
        <p:nvPicPr>
          <p:cNvPr id="7" name="Slika 6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0223">
            <a:off x="6780368" y="3493690"/>
            <a:ext cx="1790700" cy="2552700"/>
          </a:xfrm>
          <a:prstGeom prst="rect">
            <a:avLst/>
          </a:prstGeom>
        </p:spPr>
      </p:pic>
      <p:pic>
        <p:nvPicPr>
          <p:cNvPr id="8" name="Slika 7" descr="childs-play-birthday-dv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24371">
            <a:off x="2927830" y="4171418"/>
            <a:ext cx="1764852" cy="2411964"/>
          </a:xfrm>
          <a:prstGeom prst="rect">
            <a:avLst/>
          </a:prstGeom>
        </p:spPr>
      </p:pic>
      <p:pic>
        <p:nvPicPr>
          <p:cNvPr id="9" name="Slika 8" descr="filmovi-the-eye-paranormal-activity-horori-50-kn-slika-19537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71618">
            <a:off x="5069123" y="4545455"/>
            <a:ext cx="1422418" cy="2110832"/>
          </a:xfrm>
          <a:prstGeom prst="rect">
            <a:avLst/>
          </a:prstGeom>
        </p:spPr>
      </p:pic>
      <p:pic>
        <p:nvPicPr>
          <p:cNvPr id="10" name="Slika 9" descr="haunting_in_connecticut_tw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23121">
            <a:off x="2646409" y="2020295"/>
            <a:ext cx="1477318" cy="2215976"/>
          </a:xfrm>
          <a:prstGeom prst="rect">
            <a:avLst/>
          </a:prstGeom>
        </p:spPr>
      </p:pic>
      <p:sp>
        <p:nvSpPr>
          <p:cNvPr id="11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16B3-C0C4-444A-BB89-48B8D2C6A147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ŽANROVI PO FORMATU FILMA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Klasični film</a:t>
            </a:r>
          </a:p>
          <a:p>
            <a:r>
              <a:rPr lang="hr-HR" dirty="0" smtClean="0"/>
              <a:t>Animacija</a:t>
            </a:r>
          </a:p>
          <a:p>
            <a:r>
              <a:rPr lang="hr-HR" dirty="0" smtClean="0"/>
              <a:t>Biografski film</a:t>
            </a:r>
          </a:p>
          <a:p>
            <a:r>
              <a:rPr lang="hr-HR" dirty="0" smtClean="0"/>
              <a:t>Dokumentarni film</a:t>
            </a:r>
          </a:p>
          <a:p>
            <a:r>
              <a:rPr lang="hr-HR" dirty="0" smtClean="0"/>
              <a:t>Mjuzikl</a:t>
            </a:r>
            <a:endParaRPr lang="hr-HR" dirty="0"/>
          </a:p>
        </p:txBody>
      </p:sp>
      <p:pic>
        <p:nvPicPr>
          <p:cNvPr id="4" name="Slika 3" descr="Srednjoskolski-mjuzikl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214422"/>
            <a:ext cx="3305163" cy="2088462"/>
          </a:xfrm>
          <a:prstGeom prst="rect">
            <a:avLst/>
          </a:prstGeom>
        </p:spPr>
      </p:pic>
      <p:pic>
        <p:nvPicPr>
          <p:cNvPr id="5" name="Slika 4" descr="preuzm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62956">
            <a:off x="3501198" y="3997649"/>
            <a:ext cx="1751959" cy="2497473"/>
          </a:xfrm>
          <a:prstGeom prst="rect">
            <a:avLst/>
          </a:prstGeom>
        </p:spPr>
      </p:pic>
      <p:pic>
        <p:nvPicPr>
          <p:cNvPr id="6" name="Slika 5" descr="275141858454188955_cSHapdKe_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4507">
            <a:off x="6613973" y="3946860"/>
            <a:ext cx="2134982" cy="2652715"/>
          </a:xfrm>
          <a:prstGeom prst="rect">
            <a:avLst/>
          </a:prstGeom>
        </p:spPr>
      </p:pic>
      <p:pic>
        <p:nvPicPr>
          <p:cNvPr id="7" name="Slika 6" descr="justin_biebers_belie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2928934"/>
            <a:ext cx="1928826" cy="2864593"/>
          </a:xfrm>
          <a:prstGeom prst="rect">
            <a:avLst/>
          </a:prstGeom>
        </p:spPr>
      </p:pic>
      <p:pic>
        <p:nvPicPr>
          <p:cNvPr id="8" name="Slika 7" descr="justin-bieber-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18786">
            <a:off x="7064720" y="1343292"/>
            <a:ext cx="1661581" cy="2459140"/>
          </a:xfrm>
          <a:prstGeom prst="rect">
            <a:avLst/>
          </a:prstGeom>
        </p:spPr>
      </p:pic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CEAF-5B50-4687-B55A-403928D2DAE3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Žanrovi po ciljnim grupama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Dječiji</a:t>
            </a:r>
            <a:r>
              <a:rPr lang="hr-HR" dirty="0" smtClean="0"/>
              <a:t> film</a:t>
            </a:r>
          </a:p>
          <a:p>
            <a:r>
              <a:rPr lang="hr-HR" dirty="0" smtClean="0"/>
              <a:t>Obiteljski film</a:t>
            </a:r>
          </a:p>
          <a:p>
            <a:r>
              <a:rPr lang="hr-HR" dirty="0" smtClean="0"/>
              <a:t>Film za odrasle</a:t>
            </a:r>
            <a:endParaRPr lang="hr-HR" dirty="0"/>
          </a:p>
        </p:txBody>
      </p:sp>
      <p:pic>
        <p:nvPicPr>
          <p:cNvPr id="6" name="Slika 5" descr="Blended_HR_plak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3929066"/>
            <a:ext cx="1799556" cy="2614602"/>
          </a:xfrm>
          <a:prstGeom prst="rect">
            <a:avLst/>
          </a:prstGeom>
        </p:spPr>
      </p:pic>
      <p:pic>
        <p:nvPicPr>
          <p:cNvPr id="7" name="Slika 6" descr="1348057073delf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1847">
            <a:off x="5169598" y="3819282"/>
            <a:ext cx="1845554" cy="2813345"/>
          </a:xfrm>
          <a:prstGeom prst="rect">
            <a:avLst/>
          </a:prstGeom>
        </p:spPr>
      </p:pic>
      <p:pic>
        <p:nvPicPr>
          <p:cNvPr id="8" name="Slika 7" descr="kino-kozara-delf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500438"/>
            <a:ext cx="2315526" cy="3143248"/>
          </a:xfrm>
          <a:prstGeom prst="rect">
            <a:avLst/>
          </a:prstGeom>
        </p:spPr>
      </p:pic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C788-85FE-49B3-92CE-89484D2A6967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  <a:alpha val="84000"/>
              </a:schemeClr>
            </a:gs>
            <a:gs pos="100000">
              <a:schemeClr val="bg1"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FILMA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Nijemi film </a:t>
            </a:r>
          </a:p>
          <a:p>
            <a:r>
              <a:rPr lang="hr-HR" dirty="0" smtClean="0"/>
              <a:t>Zvučni film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FA6B-2485-4F0B-AEC1-20925FE3EA67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7</a:t>
            </a:fld>
            <a:endParaRPr lang="hr-HR"/>
          </a:p>
        </p:txBody>
      </p:sp>
      <p:pic>
        <p:nvPicPr>
          <p:cNvPr id="6" name="Slika 5" descr="chaplin_16042012_wiki62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357298"/>
            <a:ext cx="2714644" cy="1785150"/>
          </a:xfrm>
          <a:prstGeom prst="rect">
            <a:avLst/>
          </a:prstGeom>
        </p:spPr>
      </p:pic>
      <p:pic>
        <p:nvPicPr>
          <p:cNvPr id="7" name="Slika 6" descr="y285782442868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286124"/>
            <a:ext cx="3810000" cy="2857500"/>
          </a:xfrm>
          <a:prstGeom prst="rect">
            <a:avLst/>
          </a:prstGeom>
        </p:spPr>
      </p:pic>
      <p:pic>
        <p:nvPicPr>
          <p:cNvPr id="8" name="Slika 7" descr="f110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214686"/>
            <a:ext cx="3857652" cy="249612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83000">
              <a:schemeClr val="tx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tx1"/>
                </a:solidFill>
              </a:rPr>
              <a:t>IZRADILA:Helena </a:t>
            </a:r>
            <a:r>
              <a:rPr lang="hr-HR" sz="4000" b="1" dirty="0" err="1" smtClean="0">
                <a:solidFill>
                  <a:schemeClr val="tx1"/>
                </a:solidFill>
              </a:rPr>
              <a:t>Dupor</a:t>
            </a:r>
            <a:r>
              <a:rPr lang="hr-HR" sz="4000" b="1" dirty="0" smtClean="0">
                <a:solidFill>
                  <a:schemeClr val="tx1"/>
                </a:solidFill>
              </a:rPr>
              <a:t> 1.F</a:t>
            </a:r>
            <a:endParaRPr lang="hr-HR" sz="4000" b="1" dirty="0" smtClean="0">
              <a:solidFill>
                <a:schemeClr val="tx1"/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38BF-6D3A-4F1C-B980-66E8C5EF90E2}" type="datetime1">
              <a:rPr lang="hr-HR" smtClean="0"/>
              <a:pPr/>
              <a:t>18.11.2014.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F66-3BD1-444D-92A9-A1387047127D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106</Words>
  <Application>Microsoft Office PowerPoint</Application>
  <PresentationFormat>Prikaz na zaslonu (4:3)</PresentationFormat>
  <Paragraphs>59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tema</vt:lpstr>
      <vt:lpstr>             FILMOVI            </vt:lpstr>
      <vt:lpstr>Filmski žanrovi</vt:lpstr>
      <vt:lpstr>ŽANROVI PO RADNJI</vt:lpstr>
      <vt:lpstr>ŽANROVI PO RASPOLOŽENJU</vt:lpstr>
      <vt:lpstr>ŽANROVI PO FORMATU FILMA</vt:lpstr>
      <vt:lpstr>Žanrovi po ciljnim grupama</vt:lpstr>
      <vt:lpstr>POVIJEST FILMA</vt:lpstr>
      <vt:lpstr>Slajd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FILMOVI</dc:title>
  <dc:creator>Ucenik</dc:creator>
  <cp:lastModifiedBy>Dupor</cp:lastModifiedBy>
  <cp:revision>16</cp:revision>
  <dcterms:created xsi:type="dcterms:W3CDTF">2014-11-04T10:29:46Z</dcterms:created>
  <dcterms:modified xsi:type="dcterms:W3CDTF">2014-11-18T19:57:42Z</dcterms:modified>
</cp:coreProperties>
</file>