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59" r:id="rId5"/>
    <p:sldId id="271" r:id="rId6"/>
    <p:sldId id="269" r:id="rId7"/>
    <p:sldId id="260" r:id="rId8"/>
    <p:sldId id="261"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30.10.2014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30.10.2014</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endParaRPr lang="hr-HR"/>
          </a:p>
        </p:txBody>
      </p:sp>
      <p:sp>
        <p:nvSpPr>
          <p:cNvPr id="3" name="Podnaslov 2"/>
          <p:cNvSpPr>
            <a:spLocks noGrp="1"/>
          </p:cNvSpPr>
          <p:nvPr>
            <p:ph type="subTitle" idx="1"/>
          </p:nvPr>
        </p:nvSpPr>
        <p:spPr/>
        <p:txBody>
          <a:bodyPr/>
          <a:lstStyle/>
          <a:p>
            <a:endParaRPr lang="hr-HR" dirty="0"/>
          </a:p>
        </p:txBody>
      </p:sp>
      <p:pic>
        <p:nvPicPr>
          <p:cNvPr id="4" name="Slika 3" descr="halloween.jpg"/>
          <p:cNvPicPr>
            <a:picLocks noChangeAspect="1"/>
          </p:cNvPicPr>
          <p:nvPr/>
        </p:nvPicPr>
        <p:blipFill>
          <a:blip r:embed="rId2" cstate="print"/>
          <a:stretch>
            <a:fillRect/>
          </a:stretch>
        </p:blipFill>
        <p:spPr>
          <a:xfrm>
            <a:off x="251520" y="332656"/>
            <a:ext cx="8610600" cy="3213100"/>
          </a:xfrm>
          <a:prstGeom prst="rect">
            <a:avLst/>
          </a:prstGeom>
        </p:spPr>
      </p:pic>
      <p:pic>
        <p:nvPicPr>
          <p:cNvPr id="6" name="Slika 5" descr="preuzmi.jpg"/>
          <p:cNvPicPr>
            <a:picLocks noChangeAspect="1"/>
          </p:cNvPicPr>
          <p:nvPr/>
        </p:nvPicPr>
        <p:blipFill>
          <a:blip r:embed="rId3" cstate="print"/>
          <a:stretch>
            <a:fillRect/>
          </a:stretch>
        </p:blipFill>
        <p:spPr>
          <a:xfrm>
            <a:off x="2051720" y="3212976"/>
            <a:ext cx="4608512" cy="3066756"/>
          </a:xfrm>
          <a:prstGeom prst="rect">
            <a:avLst/>
          </a:prstGeom>
          <a:ln>
            <a:noFill/>
          </a:ln>
          <a:effectLst>
            <a:softEdge rad="112500"/>
          </a:effectLst>
        </p:spPr>
      </p:pic>
    </p:spTree>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hr-HR" sz="2400" b="1" dirty="0" smtClean="0"/>
              <a:t> </a:t>
            </a:r>
            <a:r>
              <a:rPr lang="hr-HR" sz="2000" b="1" dirty="0" smtClean="0"/>
              <a:t>Noć vještica</a:t>
            </a:r>
            <a:r>
              <a:rPr lang="hr-HR" sz="2000" dirty="0" smtClean="0"/>
              <a:t> ili </a:t>
            </a:r>
            <a:r>
              <a:rPr lang="hr-HR" sz="2000" b="1" dirty="0" err="1" smtClean="0"/>
              <a:t>Halloween</a:t>
            </a:r>
            <a:r>
              <a:rPr lang="hr-HR" sz="2000" dirty="0" smtClean="0"/>
              <a:t> (</a:t>
            </a:r>
            <a:r>
              <a:rPr lang="hr-HR" sz="2000" b="1" dirty="0" err="1" smtClean="0"/>
              <a:t>Hallowe</a:t>
            </a:r>
            <a:r>
              <a:rPr lang="hr-HR" sz="2000" b="1" dirty="0" smtClean="0"/>
              <a:t>'</a:t>
            </a:r>
            <a:r>
              <a:rPr lang="hr-HR" sz="2000" b="1" dirty="0" err="1" smtClean="0"/>
              <a:t>en</a:t>
            </a:r>
            <a:r>
              <a:rPr lang="hr-HR" sz="2000" dirty="0" smtClean="0"/>
              <a:t>) je noć uoči</a:t>
            </a:r>
            <a:r>
              <a:rPr lang="hr-HR" sz="2000" b="1" dirty="0" smtClean="0">
                <a:solidFill>
                  <a:srgbClr val="FFFF00"/>
                </a:solidFill>
              </a:rPr>
              <a:t> Svih svetih</a:t>
            </a:r>
            <a:r>
              <a:rPr lang="hr-HR" sz="2000" dirty="0" smtClean="0"/>
              <a:t>, 31. listopada, a zapravo je skraćenica od </a:t>
            </a:r>
            <a:r>
              <a:rPr lang="hr-HR" sz="2000" i="1" dirty="0" err="1" smtClean="0"/>
              <a:t>All</a:t>
            </a:r>
            <a:r>
              <a:rPr lang="hr-HR" sz="2000" i="1" dirty="0" smtClean="0"/>
              <a:t> </a:t>
            </a:r>
            <a:r>
              <a:rPr lang="hr-HR" sz="2000" i="1" dirty="0" err="1" smtClean="0"/>
              <a:t>Hallows</a:t>
            </a:r>
            <a:r>
              <a:rPr lang="hr-HR" sz="2000" i="1" dirty="0" smtClean="0"/>
              <a:t>' Eve</a:t>
            </a:r>
            <a:r>
              <a:rPr lang="hr-HR" sz="2000" dirty="0" smtClean="0"/>
              <a:t> ili </a:t>
            </a:r>
            <a:r>
              <a:rPr lang="hr-HR" sz="2000" i="1" dirty="0" err="1" smtClean="0"/>
              <a:t>Hallow</a:t>
            </a:r>
            <a:r>
              <a:rPr lang="hr-HR" sz="2000" i="1" dirty="0" smtClean="0"/>
              <a:t> Eve</a:t>
            </a:r>
            <a:r>
              <a:rPr lang="hr-HR" sz="2000" dirty="0" smtClean="0"/>
              <a:t>(Sveta večer, noć uoči Svih svetih). Slavi se prije svega u Irskoj, </a:t>
            </a:r>
            <a:r>
              <a:rPr lang="hr-HR" sz="2000" dirty="0" smtClean="0"/>
              <a:t>SAD</a:t>
            </a:r>
            <a:r>
              <a:rPr lang="hr-HR" sz="2000" dirty="0" smtClean="0"/>
              <a:t> </a:t>
            </a:r>
            <a:r>
              <a:rPr lang="hr-HR" sz="2000" dirty="0" smtClean="0"/>
              <a:t>u</a:t>
            </a:r>
            <a:r>
              <a:rPr lang="hr-HR" sz="2000" dirty="0" smtClean="0"/>
              <a:t>, Kanadi, </a:t>
            </a:r>
            <a:r>
              <a:rPr lang="hr-HR" sz="2000" dirty="0" err="1" smtClean="0"/>
              <a:t>Puerto</a:t>
            </a:r>
            <a:r>
              <a:rPr lang="hr-HR" sz="2000" dirty="0" smtClean="0"/>
              <a:t> </a:t>
            </a:r>
            <a:r>
              <a:rPr lang="hr-HR" sz="2000" dirty="0" err="1" smtClean="0"/>
              <a:t>Ricou</a:t>
            </a:r>
            <a:r>
              <a:rPr lang="hr-HR" sz="2000" dirty="0" smtClean="0"/>
              <a:t>, Australiji i Novom Zelandu, a </a:t>
            </a:r>
            <a:r>
              <a:rPr lang="hr-HR" sz="2000" dirty="0" err="1" smtClean="0"/>
              <a:t>odgovarakatoličkom</a:t>
            </a:r>
            <a:r>
              <a:rPr lang="hr-HR" sz="2000" dirty="0" smtClean="0"/>
              <a:t> blagdanu Svih svetih.</a:t>
            </a:r>
            <a:endParaRPr lang="hr-HR" sz="2000" dirty="0"/>
          </a:p>
        </p:txBody>
      </p:sp>
      <p:pic>
        <p:nvPicPr>
          <p:cNvPr id="4" name="Slika 3" descr="halloween1.jpg"/>
          <p:cNvPicPr>
            <a:picLocks noChangeAspect="1"/>
          </p:cNvPicPr>
          <p:nvPr/>
        </p:nvPicPr>
        <p:blipFill>
          <a:blip r:embed="rId2" cstate="print"/>
          <a:stretch>
            <a:fillRect/>
          </a:stretch>
        </p:blipFill>
        <p:spPr>
          <a:xfrm>
            <a:off x="5753938" y="3133057"/>
            <a:ext cx="3365608" cy="3582288"/>
          </a:xfrm>
          <a:prstGeom prst="rect">
            <a:avLst/>
          </a:prstGeom>
          <a:ln>
            <a:noFill/>
          </a:ln>
          <a:effectLst>
            <a:softEdge rad="112500"/>
          </a:effectLst>
        </p:spPr>
      </p:pic>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images.jpg"/>
          <p:cNvPicPr>
            <a:picLocks noGrp="1" noChangeAspect="1"/>
          </p:cNvPicPr>
          <p:nvPr>
            <p:ph idx="1"/>
          </p:nvPr>
        </p:nvPicPr>
        <p:blipFill>
          <a:blip r:embed="rId2" cstate="print"/>
          <a:stretch>
            <a:fillRect/>
          </a:stretch>
        </p:blipFill>
        <p:spPr>
          <a:xfrm>
            <a:off x="5436096" y="3789040"/>
            <a:ext cx="3159026" cy="2601551"/>
          </a:xfrm>
          <a:prstGeom prst="rect">
            <a:avLst/>
          </a:prstGeom>
          <a:ln>
            <a:noFill/>
          </a:ln>
          <a:effectLst>
            <a:softEdge rad="112500"/>
          </a:effectLst>
        </p:spPr>
      </p:pic>
      <p:pic>
        <p:nvPicPr>
          <p:cNvPr id="8" name="Slika 7" descr="images (1).jpg"/>
          <p:cNvPicPr>
            <a:picLocks noChangeAspect="1"/>
          </p:cNvPicPr>
          <p:nvPr/>
        </p:nvPicPr>
        <p:blipFill>
          <a:blip r:embed="rId3" cstate="print"/>
          <a:stretch>
            <a:fillRect/>
          </a:stretch>
        </p:blipFill>
        <p:spPr>
          <a:xfrm>
            <a:off x="395536" y="764704"/>
            <a:ext cx="2787897" cy="2088232"/>
          </a:xfrm>
          <a:prstGeom prst="rect">
            <a:avLst/>
          </a:prstGeom>
          <a:ln>
            <a:noFill/>
          </a:ln>
          <a:effectLst>
            <a:softEdge rad="112500"/>
          </a:effectLst>
        </p:spPr>
      </p:pic>
      <p:pic>
        <p:nvPicPr>
          <p:cNvPr id="9" name="Slika 8" descr="images (2).jpg"/>
          <p:cNvPicPr>
            <a:picLocks noChangeAspect="1"/>
          </p:cNvPicPr>
          <p:nvPr/>
        </p:nvPicPr>
        <p:blipFill>
          <a:blip r:embed="rId4" cstate="print"/>
          <a:stretch>
            <a:fillRect/>
          </a:stretch>
        </p:blipFill>
        <p:spPr>
          <a:xfrm>
            <a:off x="3635896" y="1484784"/>
            <a:ext cx="3888432" cy="2177522"/>
          </a:xfrm>
          <a:prstGeom prst="rect">
            <a:avLst/>
          </a:prstGeom>
        </p:spPr>
      </p:pic>
      <p:pic>
        <p:nvPicPr>
          <p:cNvPr id="10" name="Slika 9" descr="images.jpg"/>
          <p:cNvPicPr>
            <a:picLocks noChangeAspect="1"/>
          </p:cNvPicPr>
          <p:nvPr/>
        </p:nvPicPr>
        <p:blipFill>
          <a:blip r:embed="rId5" cstate="print"/>
          <a:stretch>
            <a:fillRect/>
          </a:stretch>
        </p:blipFill>
        <p:spPr>
          <a:xfrm>
            <a:off x="539552" y="3861048"/>
            <a:ext cx="3986157" cy="2232248"/>
          </a:xfrm>
          <a:prstGeom prst="rect">
            <a:avLst/>
          </a:prstGeom>
          <a:ln>
            <a:noFill/>
          </a:ln>
          <a:effectLst>
            <a:softEdge rad="112500"/>
          </a:effectLst>
        </p:spPr>
      </p:pic>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Povijest:</a:t>
            </a:r>
            <a:endParaRPr lang="hr-HR" dirty="0"/>
          </a:p>
        </p:txBody>
      </p:sp>
      <p:sp>
        <p:nvSpPr>
          <p:cNvPr id="3" name="Rezervirano mjesto sadržaja 2"/>
          <p:cNvSpPr>
            <a:spLocks noGrp="1"/>
          </p:cNvSpPr>
          <p:nvPr>
            <p:ph idx="1"/>
          </p:nvPr>
        </p:nvSpPr>
        <p:spPr/>
        <p:txBody>
          <a:bodyPr>
            <a:noAutofit/>
          </a:bodyPr>
          <a:lstStyle/>
          <a:p>
            <a:r>
              <a:rPr lang="hr-HR" sz="2000" dirty="0" smtClean="0"/>
              <a:t>Stari Kelti su 1. studenog slavili kao početak nove godine, a proslava je bila posvećena bogu Sunca, ali i gospodaru smrti (</a:t>
            </a:r>
            <a:r>
              <a:rPr lang="hr-HR" sz="2000" dirty="0" err="1" smtClean="0"/>
              <a:t>Samhainu</a:t>
            </a:r>
            <a:r>
              <a:rPr lang="hr-HR" sz="2000" dirty="0" smtClean="0"/>
              <a:t>). Vjerovali su da za punog mjeseca, a najčešće noć prije dana mrtvih, mrtvi napuštaju svoje grobove, te nakratko opet dolaze na </a:t>
            </a:r>
            <a:r>
              <a:rPr lang="hr-HR" sz="2000" dirty="0" smtClean="0"/>
              <a:t>Zemlju i </a:t>
            </a:r>
            <a:r>
              <a:rPr lang="hr-HR" sz="2000" dirty="0" smtClean="0"/>
              <a:t>posjećuju svoje domove, zbog toga su se živi, prestrašeni mogućnošću </a:t>
            </a:r>
            <a:r>
              <a:rPr lang="hr-HR" sz="2000" dirty="0" err="1" smtClean="0"/>
              <a:t>sustreta</a:t>
            </a:r>
            <a:r>
              <a:rPr lang="hr-HR" sz="2000" dirty="0" smtClean="0"/>
              <a:t> s mrtvima, prekrivali zastrašujućim maskama i stvarali veliku buku. </a:t>
            </a:r>
            <a:endParaRPr lang="hr-HR" sz="2000" dirty="0"/>
          </a:p>
        </p:txBody>
      </p:sp>
      <p:pic>
        <p:nvPicPr>
          <p:cNvPr id="4" name="Slika 3" descr="halloween.jpg"/>
          <p:cNvPicPr>
            <a:picLocks noChangeAspect="1"/>
          </p:cNvPicPr>
          <p:nvPr/>
        </p:nvPicPr>
        <p:blipFill>
          <a:blip r:embed="rId2" cstate="print"/>
          <a:stretch>
            <a:fillRect/>
          </a:stretch>
        </p:blipFill>
        <p:spPr>
          <a:xfrm>
            <a:off x="5940152" y="0"/>
            <a:ext cx="2528119" cy="1677481"/>
          </a:xfrm>
          <a:prstGeom prst="rect">
            <a:avLst/>
          </a:prstGeom>
          <a:ln>
            <a:noFill/>
          </a:ln>
          <a:effectLst>
            <a:softEdge rad="112500"/>
          </a:effectLst>
        </p:spPr>
      </p:pic>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77500" lnSpcReduction="20000"/>
          </a:bodyPr>
          <a:lstStyle/>
          <a:p>
            <a:r>
              <a:rPr lang="hr-HR" b="1" dirty="0" smtClean="0"/>
              <a:t>Dolaskom Rimljana, noć mrtvih dobiva stalni datum, a te noći prema starom rimskom vjerovanju, crni bog lova </a:t>
            </a:r>
            <a:r>
              <a:rPr lang="hr-HR" b="1" dirty="0" err="1" smtClean="0"/>
              <a:t>Samain</a:t>
            </a:r>
            <a:r>
              <a:rPr lang="hr-HR" b="1" dirty="0" smtClean="0"/>
              <a:t> preuzima vlast nad svijetom, ubija srndaća (boga Sunca), a božicu vegetacije odvodi u podzemlje, gdje ona do proljeća bdije nad mirujućim sjemenkama, usnulim životinjama i dušama mrtvih. U toj noći su se simbolično gasile sve vatre u ognjištima, vjerovalo se da mrtvi posljednji put dolaze na ovaj svijet, pa su jedni na pragovima svojih kuća ostavljali hranu, a drugi su postavljali izdubljene repe, </a:t>
            </a:r>
            <a:r>
              <a:rPr lang="hr-HR" b="1" dirty="0" err="1" smtClean="0"/>
              <a:t>cikleili</a:t>
            </a:r>
            <a:r>
              <a:rPr lang="hr-HR" b="1" dirty="0" smtClean="0"/>
              <a:t> krumpir s upaljenom svijećom, kako bi </a:t>
            </a:r>
            <a:r>
              <a:rPr lang="hr-HR" b="1" dirty="0" err="1" smtClean="0"/>
              <a:t>griješne</a:t>
            </a:r>
            <a:r>
              <a:rPr lang="hr-HR" b="1" dirty="0" smtClean="0"/>
              <a:t> duše uplašili, a dobre pronašle put kući. Bundeva je tek u 16. stoljeću postala popularna za dubljenje najprije u Americi, a zatim i u ostatku svijeta.</a:t>
            </a:r>
          </a:p>
          <a:p>
            <a:endParaRPr lang="hr-H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images (4).jpg"/>
          <p:cNvPicPr>
            <a:picLocks noGrp="1" noChangeAspect="1"/>
          </p:cNvPicPr>
          <p:nvPr>
            <p:ph idx="1"/>
          </p:nvPr>
        </p:nvPicPr>
        <p:blipFill>
          <a:blip r:embed="rId2" cstate="print"/>
          <a:stretch>
            <a:fillRect/>
          </a:stretch>
        </p:blipFill>
        <p:spPr>
          <a:xfrm rot="21166052">
            <a:off x="611560" y="620688"/>
            <a:ext cx="2619375" cy="1743075"/>
          </a:xfrm>
          <a:prstGeom prst="rect">
            <a:avLst/>
          </a:prstGeom>
          <a:ln>
            <a:noFill/>
          </a:ln>
          <a:effectLst>
            <a:outerShdw blurRad="292100" dist="139700" dir="2700000" algn="tl" rotWithShape="0">
              <a:srgbClr val="333333">
                <a:alpha val="65000"/>
              </a:srgbClr>
            </a:outerShdw>
          </a:effectLst>
        </p:spPr>
      </p:pic>
      <p:pic>
        <p:nvPicPr>
          <p:cNvPr id="5" name="Slika 4" descr="images (5).jpg"/>
          <p:cNvPicPr>
            <a:picLocks noChangeAspect="1"/>
          </p:cNvPicPr>
          <p:nvPr/>
        </p:nvPicPr>
        <p:blipFill>
          <a:blip r:embed="rId3" cstate="print"/>
          <a:stretch>
            <a:fillRect/>
          </a:stretch>
        </p:blipFill>
        <p:spPr>
          <a:xfrm rot="333119">
            <a:off x="407130" y="4264085"/>
            <a:ext cx="2466975" cy="1847850"/>
          </a:xfrm>
          <a:prstGeom prst="rect">
            <a:avLst/>
          </a:prstGeom>
          <a:ln>
            <a:noFill/>
          </a:ln>
          <a:effectLst>
            <a:outerShdw blurRad="292100" dist="139700" dir="2700000" algn="tl" rotWithShape="0">
              <a:srgbClr val="333333">
                <a:alpha val="65000"/>
              </a:srgbClr>
            </a:outerShdw>
          </a:effectLst>
        </p:spPr>
      </p:pic>
      <p:pic>
        <p:nvPicPr>
          <p:cNvPr id="6" name="Slika 5" descr="images (6).jpg"/>
          <p:cNvPicPr>
            <a:picLocks noChangeAspect="1"/>
          </p:cNvPicPr>
          <p:nvPr/>
        </p:nvPicPr>
        <p:blipFill>
          <a:blip r:embed="rId4" cstate="print"/>
          <a:stretch>
            <a:fillRect/>
          </a:stretch>
        </p:blipFill>
        <p:spPr>
          <a:xfrm rot="21111442">
            <a:off x="6202595" y="3810417"/>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Slika 6" descr="images.jpg"/>
          <p:cNvPicPr>
            <a:picLocks noChangeAspect="1"/>
          </p:cNvPicPr>
          <p:nvPr/>
        </p:nvPicPr>
        <p:blipFill>
          <a:blip r:embed="rId5" cstate="print"/>
          <a:stretch>
            <a:fillRect/>
          </a:stretch>
        </p:blipFill>
        <p:spPr>
          <a:xfrm rot="577949">
            <a:off x="5995511" y="827547"/>
            <a:ext cx="2619375" cy="1743075"/>
          </a:xfrm>
          <a:prstGeom prst="rect">
            <a:avLst/>
          </a:prstGeom>
          <a:ln>
            <a:noFill/>
          </a:ln>
          <a:effectLst>
            <a:outerShdw blurRad="292100" dist="139700" dir="2700000" algn="tl" rotWithShape="0">
              <a:srgbClr val="333333">
                <a:alpha val="65000"/>
              </a:srgbClr>
            </a:outerShdw>
          </a:effectLst>
        </p:spPr>
      </p:pic>
      <p:pic>
        <p:nvPicPr>
          <p:cNvPr id="8" name="Slika 7" descr="zucca_Halloween.jpg"/>
          <p:cNvPicPr>
            <a:picLocks noChangeAspect="1"/>
          </p:cNvPicPr>
          <p:nvPr/>
        </p:nvPicPr>
        <p:blipFill>
          <a:blip r:embed="rId6" cstate="print"/>
          <a:stretch>
            <a:fillRect/>
          </a:stretch>
        </p:blipFill>
        <p:spPr>
          <a:xfrm>
            <a:off x="3059832" y="2348880"/>
            <a:ext cx="2813298" cy="2104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Legenda o </a:t>
            </a:r>
            <a:r>
              <a:rPr lang="hr-HR" dirty="0" err="1" smtClean="0"/>
              <a:t>Jack</a:t>
            </a:r>
            <a:r>
              <a:rPr lang="hr-HR" dirty="0" smtClean="0"/>
              <a:t>-o'-lanternu:</a:t>
            </a:r>
            <a:br>
              <a:rPr lang="hr-HR" dirty="0" smtClean="0"/>
            </a:br>
            <a:endParaRPr lang="hr-HR" dirty="0"/>
          </a:p>
        </p:txBody>
      </p:sp>
      <p:sp>
        <p:nvSpPr>
          <p:cNvPr id="3" name="Rezervirano mjesto sadržaja 2"/>
          <p:cNvSpPr>
            <a:spLocks noGrp="1"/>
          </p:cNvSpPr>
          <p:nvPr>
            <p:ph idx="1"/>
          </p:nvPr>
        </p:nvSpPr>
        <p:spPr/>
        <p:txBody>
          <a:bodyPr>
            <a:normAutofit fontScale="62500" lnSpcReduction="20000"/>
          </a:bodyPr>
          <a:lstStyle/>
          <a:p>
            <a:r>
              <a:rPr lang="vi-VN" dirty="0" smtClean="0"/>
              <a:t>Običaj dubljenja bundevi zasniva se na irskoj</a:t>
            </a:r>
            <a:r>
              <a:rPr lang="hr-HR" dirty="0" smtClean="0"/>
              <a:t> legendi</a:t>
            </a:r>
            <a:r>
              <a:rPr lang="vi-VN" dirty="0" smtClean="0"/>
              <a:t> o kovaču Jacku, poznatom po njegovoj domišljatosti ali i škrtosti. Jedna od priča govori kako je prevario vraga tako što je vragu ponudio dušu u zamjenu za piće i nakon što se vrag pretvorio u novčić kako bi platio piće, Jack ga je brzo stavio u džep u kojem je bio križ, zbog kojeg se vrag više nije mogao vratiti u svoj oblik. Tek nakon što je Jacku obećao da neće tražiti njegovu dušu još deset godina, Jack ga je izvadio iz džepa. Nakon deset godina opet je prevario vraga tako što ga je zamolio da mu vrag doda jabuku sa stabla, ali je na kori stabla brzo nacrtao križ, tako da ga vrag ponovno nije mogao dohvatiti. Kada je Jack umro, nije bio primljen zbog svog griješnog života u Raj, a na vratima Pakla dočekao ga je vrag i poslao natrag u mrak, a da ga se rješi dao mu je žeravicu ugljena. Jack je u džepu imao repu, koju je izdubio, stavio u nju žeravicu i otada Jack, koji nikada nije pronašao put kući luta mrakom noseći izdubljenu repu u ruci. Tako je Jack O'Lantern (Jack Fenjer) postao simbol duše koja je prokleta i koja luta između svjetova.</a:t>
            </a:r>
            <a:endParaRPr lang="hr-HR" dirty="0" smtClean="0"/>
          </a:p>
          <a:p>
            <a:endParaRPr lang="hr-HR" dirty="0" smtClean="0"/>
          </a:p>
          <a:p>
            <a:endParaRPr lang="hr-HR" dirty="0"/>
          </a:p>
        </p:txBody>
      </p:sp>
      <p:pic>
        <p:nvPicPr>
          <p:cNvPr id="4" name="Slika 3" descr="images (3).jpg"/>
          <p:cNvPicPr>
            <a:picLocks noChangeAspect="1"/>
          </p:cNvPicPr>
          <p:nvPr/>
        </p:nvPicPr>
        <p:blipFill>
          <a:blip r:embed="rId2" cstate="print"/>
          <a:stretch>
            <a:fillRect/>
          </a:stretch>
        </p:blipFill>
        <p:spPr>
          <a:xfrm>
            <a:off x="5796136" y="5557972"/>
            <a:ext cx="1742306" cy="1300028"/>
          </a:xfrm>
          <a:prstGeom prst="rect">
            <a:avLst/>
          </a:prstGeom>
        </p:spPr>
      </p:pic>
    </p:spTree>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a:buNone/>
            </a:pPr>
            <a:r>
              <a:rPr lang="hr-HR" dirty="0" smtClean="0">
                <a:solidFill>
                  <a:srgbClr val="FF0000"/>
                </a:solidFill>
              </a:rPr>
              <a:t>IZRADILA: Helena </a:t>
            </a:r>
            <a:r>
              <a:rPr lang="hr-HR" dirty="0" err="1" smtClean="0">
                <a:solidFill>
                  <a:srgbClr val="FF0000"/>
                </a:solidFill>
              </a:rPr>
              <a:t>Dupor</a:t>
            </a:r>
            <a:r>
              <a:rPr lang="hr-HR" dirty="0" smtClean="0">
                <a:solidFill>
                  <a:srgbClr val="FF0000"/>
                </a:solidFill>
              </a:rPr>
              <a:t> 1.F</a:t>
            </a:r>
            <a:endParaRPr lang="hr-HR" dirty="0">
              <a:solidFill>
                <a:srgbClr val="FF0000"/>
              </a:solidFill>
            </a:endParaRP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Words>
  <Application>Microsoft Office PowerPoint</Application>
  <PresentationFormat>Prikaz na zaslonu (4:3)</PresentationFormat>
  <Paragraphs>7</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Office tema</vt:lpstr>
      <vt:lpstr>Slajd 1</vt:lpstr>
      <vt:lpstr>Slajd 2</vt:lpstr>
      <vt:lpstr>Slajd 3</vt:lpstr>
      <vt:lpstr>Povijest:</vt:lpstr>
      <vt:lpstr>Slajd 5</vt:lpstr>
      <vt:lpstr>Slajd 6</vt:lpstr>
      <vt:lpstr>Legenda o Jack-o'-lanternu: </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Dupor</dc:creator>
  <cp:lastModifiedBy>scsi</cp:lastModifiedBy>
  <cp:revision>4</cp:revision>
  <dcterms:created xsi:type="dcterms:W3CDTF">2014-10-27T06:44:00Z</dcterms:created>
  <dcterms:modified xsi:type="dcterms:W3CDTF">2014-10-30T15:22:30Z</dcterms:modified>
</cp:coreProperties>
</file>