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an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71" d="100"/>
          <a:sy n="71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7T22:24:06.031" idx="1">
    <p:pos x="619" y="103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62AEC-4DF6-4D99-A33F-5C470724E266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85DD-A02F-4366-A530-3FE83EC27B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B201-3F3C-4955-9B88-2E62743A3733}" type="datetimeFigureOut">
              <a:rPr lang="hr-HR" smtClean="0"/>
              <a:pPr/>
              <a:t>19.3.2014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1803-1C2F-4E1E-AA16-2943E282B25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/index.php?title=NK_Vinogorac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ranko_Radi%C4%8Devi%C4%87" TargetMode="External"/><Relationship Id="rId2" Type="http://schemas.openxmlformats.org/officeDocument/2006/relationships/hyperlink" Target="http://hr.wikipedia.org/wiki/%C4%90uro_Pil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56184"/>
          </a:xfrm>
        </p:spPr>
        <p:txBody>
          <a:bodyPr>
            <a:noAutofit/>
          </a:bodyPr>
          <a:lstStyle/>
          <a:p>
            <a:r>
              <a:rPr lang="hr-HR" sz="9600" smtClean="0">
                <a:solidFill>
                  <a:srgbClr val="00B0F0"/>
                </a:solidFill>
                <a:latin typeface="Algerian" pitchFamily="82" charset="0"/>
              </a:rPr>
              <a:t>VINOGORJE</a:t>
            </a:r>
            <a:endParaRPr lang="hr-HR" sz="96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0886" y="0"/>
            <a:ext cx="9154886" cy="6858000"/>
          </a:xfrm>
          <a:blipFill>
            <a:blip r:embed="rId2" cstate="print"/>
            <a:stretch>
              <a:fillRect/>
            </a:stretch>
          </a:blip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hr-HR" sz="9600" dirty="0" smtClean="0">
                <a:latin typeface="Algerian" pitchFamily="82" charset="0"/>
              </a:rPr>
              <a:t>    VINOGORJE</a:t>
            </a:r>
            <a:endParaRPr lang="hr-HR" sz="9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zimskiuvijeti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47442_147700235260288_100000609372033_301339_258793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</p:spPr>
      </p:pic>
      <p:pic>
        <p:nvPicPr>
          <p:cNvPr id="5" name="Picture 4" descr="vm-brod na dlanu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5589240"/>
            <a:ext cx="4186808" cy="9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5400" dirty="0" smtClean="0"/>
              <a:t>Zorana Jurišić</a:t>
            </a:r>
            <a:endParaRPr lang="hr-HR" sz="5400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5733256"/>
            <a:ext cx="676275" cy="6762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240360"/>
          </a:xfrm>
        </p:spPr>
        <p:txBody>
          <a:bodyPr>
            <a:normAutofit/>
          </a:bodyPr>
          <a:lstStyle/>
          <a:p>
            <a:r>
              <a:rPr lang="hr-HR" sz="2400" b="1" dirty="0"/>
              <a:t>Brodsko Vinogorje</a:t>
            </a:r>
            <a:r>
              <a:rPr lang="hr-HR" sz="2400" dirty="0"/>
              <a:t> je naselje na sjeverozapadnom, rubnom dijelu grada Slavonskog Broda, a okružuju ga gradske četvrti: Podvinje na istoku, Kolonija na jugu i Brodski Varoš na </a:t>
            </a:r>
            <a:r>
              <a:rPr lang="hr-HR" sz="2400" dirty="0" smtClean="0"/>
              <a:t>jugozapadu. U Vinogorju ima oko 3000 stanovnika.</a:t>
            </a:r>
            <a:endParaRPr lang="hr-HR" sz="24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9869">
            <a:off x="4689378" y="3747163"/>
            <a:ext cx="3760182" cy="245312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4195">
            <a:off x="692175" y="3892471"/>
            <a:ext cx="3685608" cy="242807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Od značajnih građevina, osim školske zgrade stare više od 100 godina, Vinogorje krasi i ljetnikovac obitelji Brlić </a:t>
            </a:r>
            <a:r>
              <a:rPr lang="vi-VN" dirty="0" smtClean="0"/>
              <a:t>(Vila </a:t>
            </a:r>
            <a:r>
              <a:rPr lang="vi-VN" dirty="0"/>
              <a:t>Brlićevac), te Planinarski dom Đuro </a:t>
            </a:r>
            <a:r>
              <a:rPr lang="vi-VN" dirty="0" smtClean="0"/>
              <a:t>Pilar. </a:t>
            </a:r>
            <a:r>
              <a:rPr lang="vi-VN" dirty="0"/>
              <a:t>Od sportskih objekata tu je nogometni stadion kluba </a:t>
            </a:r>
            <a:r>
              <a:rPr lang="vi-VN" dirty="0">
                <a:hlinkClick r:id="rId2" tooltip="NK Vinogorac (stranica ne postoji)"/>
              </a:rPr>
              <a:t>NK Vinogorac</a:t>
            </a:r>
            <a:r>
              <a:rPr lang="vi-VN" dirty="0"/>
              <a:t>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VILA  BRLIĆEVAC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Vila "Brlićevac" zaštićeni je spomenik kulture i jedan od malobrojnih sačuvanih ljetnikovaca Brodskog vinogorja. Podignuta je u blizini staroga "Brlićevog čardaka" u sklopu velikog obiteljskog vinograda kojega je osnovao vjerojatno još Mato Brlić. "Brlićevac" je građen negdje od 1877. do 1880. prema zamisli hrvatske slikarice Fanike Brlić </a:t>
            </a:r>
            <a:r>
              <a:rPr lang="vi-VN" sz="2000" dirty="0" smtClean="0"/>
              <a:t>U </a:t>
            </a:r>
            <a:r>
              <a:rPr lang="vi-VN" sz="2000" dirty="0"/>
              <a:t>početku je služila kao lovačka kuća za jednodnevne zabave, da bi doskora bila pretvorena u obiteljski ljetnikovac. </a:t>
            </a:r>
            <a:endParaRPr lang="hr-HR" sz="2000" dirty="0"/>
          </a:p>
        </p:txBody>
      </p:sp>
      <p:pic>
        <p:nvPicPr>
          <p:cNvPr id="4" name="Picture 3" descr="18_2008032912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3907904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PLANINARSKI   DOM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464496" cy="5589241"/>
          </a:xfrm>
        </p:spPr>
        <p:txBody>
          <a:bodyPr>
            <a:normAutofit/>
          </a:bodyPr>
          <a:lstStyle/>
          <a:p>
            <a:r>
              <a:rPr lang="vi-VN" sz="2400" dirty="0"/>
              <a:t>Planinarska kuća »Đuro Pilar« uočljiva je izdaleka kao bijela, stilski neobična zgrada, okružena bujnom šumom u području zvanom Brodsko Brdo. To je zidana prizemnica, podignuta na mjestu zvanom Popovića šumica. Kuća je nazvana imenom osnivača HPD-a, rođenog Brođanina. Ima struju te vodu iz cisterne. S terase ispred kuće širok je vidik na Slavonski Brod</a:t>
            </a:r>
            <a:endParaRPr lang="hr-HR" sz="2400" dirty="0"/>
          </a:p>
        </p:txBody>
      </p:sp>
      <p:pic>
        <p:nvPicPr>
          <p:cNvPr id="4" name="Picture 3" descr="planinarski-dom-djuro-pi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359" y="1699874"/>
            <a:ext cx="4060402" cy="403338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OSNOVNA ŠKOLA ĐURO PILAR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933056"/>
            <a:ext cx="5544616" cy="2465115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U Brodskom Vinogorju nalazi se osnovna škola osnovana daleke 1908. </a:t>
            </a:r>
            <a:r>
              <a:rPr lang="hr-HR" sz="2400" dirty="0" smtClean="0"/>
              <a:t>godine. Tijekom </a:t>
            </a:r>
            <a:r>
              <a:rPr lang="hr-HR" sz="2400" dirty="0"/>
              <a:t>svog djelovanja škola je mjenjala ime više puta pa se tako nazivala: OŠ Brodsko Brdo, Državna narodna škola, </a:t>
            </a:r>
            <a:r>
              <a:rPr lang="hr-HR" sz="2400" dirty="0">
                <a:hlinkClick r:id="rId2" tooltip="Đuro Pilar"/>
              </a:rPr>
              <a:t>Đuro Pilar</a:t>
            </a:r>
            <a:r>
              <a:rPr lang="hr-HR" sz="2400" dirty="0"/>
              <a:t>, </a:t>
            </a:r>
            <a:r>
              <a:rPr lang="hr-HR" sz="2400" dirty="0">
                <a:hlinkClick r:id="rId3" tooltip="Branko Radičević"/>
              </a:rPr>
              <a:t>Branko Radičević</a:t>
            </a:r>
            <a:r>
              <a:rPr lang="hr-HR" sz="2400" dirty="0"/>
              <a:t>, te danas opet OŠ Đuro Pilar.</a:t>
            </a:r>
          </a:p>
        </p:txBody>
      </p:sp>
      <p:pic>
        <p:nvPicPr>
          <p:cNvPr id="4" name="Picture 3" descr="Naslov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3223488" cy="2376264"/>
          </a:xfrm>
          <a:prstGeom prst="rect">
            <a:avLst/>
          </a:prstGeom>
        </p:spPr>
      </p:pic>
      <p:pic>
        <p:nvPicPr>
          <p:cNvPr id="5" name="Picture 4" descr="y290323308536467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49895">
            <a:off x="5233982" y="1695473"/>
            <a:ext cx="3556690" cy="2376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CRKVA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Župa Brodsko Vinogorje osnovana je 1994. godine i nosi naziv Župa Uznesenja Blažene Djevice Marije. Prvi župnik na župi, a ujedno i sadašnji, je Pavao Madžarević.</a:t>
            </a:r>
            <a:endParaRPr lang="hr-HR" sz="2400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429000"/>
            <a:ext cx="3600400" cy="2952328"/>
          </a:xfrm>
          <a:prstGeom prst="rect">
            <a:avLst/>
          </a:prstGeom>
        </p:spPr>
      </p:pic>
      <p:pic>
        <p:nvPicPr>
          <p:cNvPr id="5" name="Picture 4" descr="2cdbed97a3252cdb5d2744be0d0f852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132511" cy="295232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DUFFEKOVA VILA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452596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Doći do vile kroz gusti šiprag i bodljikavo raslinje pravi je poduhvat u koji bi se upustio samo Indijana Jones, ali taj je poduhvat vrijedan truda. Godinama napuštena, oštećenog krovišta, uništenih stepeništa, bez prozora i vrata, sva obrasla orijaškom povijušom glicinijom koja se u proljeće okiti velikim plavim grozdolikim cvjetovima zamamnog mirisa. Ova brzorastuća biljka "nastanila" se u svakom kutku vile, prošavši kroz sve prostorije, otvore prozora i vrata, krovište, kroz nadignute crjepove, pa vila više nalikuje sablasnom i ukletom škotskom dvorcu punom duhova i horor atmosfere. No, i u ovom jadnom, zapuštenom stanju Duffekova vila djeluje impresivno.</a:t>
            </a:r>
            <a:endParaRPr lang="hr-HR" sz="1800" dirty="0"/>
          </a:p>
        </p:txBody>
      </p:sp>
      <p:pic>
        <p:nvPicPr>
          <p:cNvPr id="4" name="Picture 3" descr="12_2009090410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632848" cy="259228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2628900" cy="1743075"/>
          </a:xfrm>
          <a:prstGeom prst="rect">
            <a:avLst/>
          </a:prstGeom>
        </p:spPr>
      </p:pic>
      <p:pic>
        <p:nvPicPr>
          <p:cNvPr id="6" name="Picture 5" descr="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2087513" cy="1604020"/>
          </a:xfrm>
          <a:prstGeom prst="rect">
            <a:avLst/>
          </a:prstGeom>
        </p:spPr>
      </p:pic>
      <p:pic>
        <p:nvPicPr>
          <p:cNvPr id="7" name="Picture 6" descr="preuz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25144"/>
            <a:ext cx="2466975" cy="184785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PANSION ANTONIO</a:t>
            </a:r>
          </a:p>
          <a:p>
            <a:r>
              <a:rPr lang="hr-HR" dirty="0" smtClean="0"/>
              <a:t>HOTEL GARTEN</a:t>
            </a:r>
          </a:p>
          <a:p>
            <a:r>
              <a:rPr lang="hr-HR" dirty="0" smtClean="0"/>
              <a:t>JASINJE</a:t>
            </a:r>
          </a:p>
          <a:p>
            <a:r>
              <a:rPr lang="hr-HR" dirty="0" smtClean="0"/>
              <a:t>ANTENA</a:t>
            </a:r>
            <a:endParaRPr lang="hr-HR" dirty="0"/>
          </a:p>
        </p:txBody>
      </p:sp>
      <p:pic>
        <p:nvPicPr>
          <p:cNvPr id="9" name="Picture 8" descr="51_200812098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212976"/>
            <a:ext cx="2374379" cy="187220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385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VINOGORJE</vt:lpstr>
      <vt:lpstr>Slide 2</vt:lpstr>
      <vt:lpstr>Slide 3</vt:lpstr>
      <vt:lpstr>VILA  BRLIĆEVAC</vt:lpstr>
      <vt:lpstr>PLANINARSKI   DOM</vt:lpstr>
      <vt:lpstr>OSNOVNA ŠKOLA ĐURO PILAR</vt:lpstr>
      <vt:lpstr>CRKVA</vt:lpstr>
      <vt:lpstr>DUFFEKOVA VILA</vt:lpstr>
      <vt:lpstr>ZANIMLJIVOSTI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Zorana</dc:creator>
  <cp:lastModifiedBy>Zorana</cp:lastModifiedBy>
  <cp:revision>18</cp:revision>
  <dcterms:created xsi:type="dcterms:W3CDTF">2014-03-17T21:15:51Z</dcterms:created>
  <dcterms:modified xsi:type="dcterms:W3CDTF">2014-03-19T22:33:11Z</dcterms:modified>
</cp:coreProperties>
</file>