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8255-B277-4C27-B54E-FDD0DF3473D7}" type="datetimeFigureOut">
              <a:rPr lang="hr-HR" smtClean="0"/>
              <a:t>14.3.2014.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FF14-1477-4260-873F-A5F5055931D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8255-B277-4C27-B54E-FDD0DF3473D7}" type="datetimeFigureOut">
              <a:rPr lang="hr-HR" smtClean="0"/>
              <a:t>14.3.2014.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FF14-1477-4260-873F-A5F5055931D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8255-B277-4C27-B54E-FDD0DF3473D7}" type="datetimeFigureOut">
              <a:rPr lang="hr-HR" smtClean="0"/>
              <a:t>14.3.2014.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FF14-1477-4260-873F-A5F5055931D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8255-B277-4C27-B54E-FDD0DF3473D7}" type="datetimeFigureOut">
              <a:rPr lang="hr-HR" smtClean="0"/>
              <a:t>14.3.2014.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FF14-1477-4260-873F-A5F5055931D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8255-B277-4C27-B54E-FDD0DF3473D7}" type="datetimeFigureOut">
              <a:rPr lang="hr-HR" smtClean="0"/>
              <a:t>14.3.2014.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FF14-1477-4260-873F-A5F5055931D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8255-B277-4C27-B54E-FDD0DF3473D7}" type="datetimeFigureOut">
              <a:rPr lang="hr-HR" smtClean="0"/>
              <a:t>14.3.2014.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FF14-1477-4260-873F-A5F5055931D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8255-B277-4C27-B54E-FDD0DF3473D7}" type="datetimeFigureOut">
              <a:rPr lang="hr-HR" smtClean="0"/>
              <a:t>14.3.2014.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FF14-1477-4260-873F-A5F5055931D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8255-B277-4C27-B54E-FDD0DF3473D7}" type="datetimeFigureOut">
              <a:rPr lang="hr-HR" smtClean="0"/>
              <a:t>14.3.2014.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FF14-1477-4260-873F-A5F5055931D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8255-B277-4C27-B54E-FDD0DF3473D7}" type="datetimeFigureOut">
              <a:rPr lang="hr-HR" smtClean="0"/>
              <a:t>14.3.2014.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FF14-1477-4260-873F-A5F5055931D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8255-B277-4C27-B54E-FDD0DF3473D7}" type="datetimeFigureOut">
              <a:rPr lang="hr-HR" smtClean="0"/>
              <a:t>14.3.2014.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FF14-1477-4260-873F-A5F5055931D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8255-B277-4C27-B54E-FDD0DF3473D7}" type="datetimeFigureOut">
              <a:rPr lang="hr-HR" smtClean="0"/>
              <a:t>14.3.2014.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FF14-1477-4260-873F-A5F5055931D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38255-B277-4C27-B54E-FDD0DF3473D7}" type="datetimeFigureOut">
              <a:rPr lang="hr-HR" smtClean="0"/>
              <a:t>14.3.2014.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2FF14-1477-4260-873F-A5F5055931D4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1000" r="-3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371600" y="2924944"/>
            <a:ext cx="7772400" cy="1470025"/>
          </a:xfrm>
        </p:spPr>
        <p:txBody>
          <a:bodyPr>
            <a:noAutofit/>
          </a:bodyPr>
          <a:lstStyle/>
          <a:p>
            <a:r>
              <a:rPr lang="hr-HR" sz="9600" b="1" dirty="0" smtClean="0">
                <a:solidFill>
                  <a:schemeClr val="bg1"/>
                </a:solidFill>
                <a:latin typeface="Arial Narrow" pitchFamily="34" charset="0"/>
              </a:rPr>
              <a:t>KORIZMA</a:t>
            </a:r>
            <a:endParaRPr lang="hr-HR" sz="96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hr-HR" sz="4400" b="1" dirty="0" smtClean="0">
                <a:solidFill>
                  <a:schemeClr val="bg1"/>
                </a:solidFill>
              </a:rPr>
              <a:t>Korizma</a:t>
            </a:r>
            <a:r>
              <a:rPr lang="hr-HR" sz="4400" dirty="0" smtClean="0">
                <a:solidFill>
                  <a:schemeClr val="bg1"/>
                </a:solidFill>
              </a:rPr>
              <a:t> ili </a:t>
            </a:r>
            <a:r>
              <a:rPr lang="hr-HR" sz="4400" b="1" dirty="0" err="1" smtClean="0">
                <a:solidFill>
                  <a:schemeClr val="bg1"/>
                </a:solidFill>
              </a:rPr>
              <a:t>četrdesetnica</a:t>
            </a:r>
            <a:r>
              <a:rPr lang="hr-HR" sz="4400" dirty="0" smtClean="0">
                <a:solidFill>
                  <a:schemeClr val="bg1"/>
                </a:solidFill>
              </a:rPr>
              <a:t> (</a:t>
            </a:r>
            <a:r>
              <a:rPr lang="hr-HR" sz="4400" dirty="0" err="1" smtClean="0">
                <a:solidFill>
                  <a:schemeClr val="bg1"/>
                </a:solidFill>
              </a:rPr>
              <a:t>lat</a:t>
            </a:r>
            <a:r>
              <a:rPr lang="hr-HR" sz="4400" dirty="0" smtClean="0">
                <a:solidFill>
                  <a:schemeClr val="bg1"/>
                </a:solidFill>
              </a:rPr>
              <a:t>. </a:t>
            </a:r>
            <a:r>
              <a:rPr lang="hr-HR" sz="4400" i="1" dirty="0" err="1" smtClean="0">
                <a:solidFill>
                  <a:schemeClr val="bg1"/>
                </a:solidFill>
              </a:rPr>
              <a:t>quadragesima</a:t>
            </a:r>
            <a:r>
              <a:rPr lang="hr-HR" sz="4400" dirty="0" smtClean="0">
                <a:solidFill>
                  <a:schemeClr val="bg1"/>
                </a:solidFill>
              </a:rPr>
              <a:t>) dio je liturgijske godine u kojem se kršćani pokornički pripremaju za blagdan Uskrsa. Pokora traje 40 dana, ali korizma zbog raznih prilagodbi danas tehnički traje nepuna 44 dana.</a:t>
            </a:r>
            <a:endParaRPr lang="hr-HR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Autofit/>
          </a:bodyPr>
          <a:lstStyle/>
          <a:p>
            <a:r>
              <a:rPr lang="hr-HR" sz="3600" dirty="0" smtClean="0">
                <a:solidFill>
                  <a:schemeClr val="bg1"/>
                </a:solidFill>
              </a:rPr>
              <a:t>Korizma počinje Pepelnicom, a završava pred Misu večere Gospodnje na Veliki četvrtak kojom počinje Vazmeno </a:t>
            </a:r>
            <a:r>
              <a:rPr lang="hr-HR" sz="3600" dirty="0" err="1" smtClean="0">
                <a:solidFill>
                  <a:schemeClr val="bg1"/>
                </a:solidFill>
              </a:rPr>
              <a:t>trodnevlje</a:t>
            </a:r>
            <a:r>
              <a:rPr lang="hr-HR" sz="3600" dirty="0" smtClean="0">
                <a:solidFill>
                  <a:schemeClr val="bg1"/>
                </a:solidFill>
              </a:rPr>
              <a:t>. Kršćani se pripremaju za slavljenje Uskrsa molitvom, postom, slušanjem i čitanjem Božje riječi te dobrim djelima. Odrasli pripadnici za krštenje, </a:t>
            </a:r>
            <a:r>
              <a:rPr lang="hr-HR" sz="3600" dirty="0" err="1" smtClean="0">
                <a:solidFill>
                  <a:schemeClr val="bg1"/>
                </a:solidFill>
              </a:rPr>
              <a:t>katekumeni</a:t>
            </a:r>
            <a:r>
              <a:rPr lang="hr-HR" sz="3600" dirty="0" smtClean="0">
                <a:solidFill>
                  <a:schemeClr val="bg1"/>
                </a:solidFill>
              </a:rPr>
              <a:t> imaju u korizmi završne pripreme za svoje krštenje u uskrsnoj noći. </a:t>
            </a:r>
            <a:endParaRPr lang="hr-HR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1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721350"/>
          </a:xfrm>
        </p:spPr>
        <p:txBody>
          <a:bodyPr>
            <a:noAutofit/>
          </a:bodyPr>
          <a:lstStyle/>
          <a:p>
            <a:r>
              <a:rPr lang="hr-HR" sz="4800" dirty="0" smtClean="0">
                <a:solidFill>
                  <a:schemeClr val="bg1"/>
                </a:solidFill>
              </a:rPr>
              <a:t>U korizmi, kršćani pristupaju sakramentu ispovijedi, da pomireni s Bogom i ljudima radosnije mogu slaviti Uskrs. Značajka misnih nedjeljnih slavlja kroz korizmu je ljubičasta boja liturgijske odjeće.</a:t>
            </a:r>
            <a:endParaRPr lang="hr-HR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r>
              <a:rPr lang="hr-HR" sz="4400" dirty="0" smtClean="0">
                <a:solidFill>
                  <a:schemeClr val="bg1"/>
                </a:solidFill>
              </a:rPr>
              <a:t>Unutar korizme ima 6 nedjelja i svaka ima svoje ime. Prva </a:t>
            </a:r>
            <a:r>
              <a:rPr lang="hr-HR" sz="4400" dirty="0" err="1" smtClean="0">
                <a:solidFill>
                  <a:schemeClr val="bg1"/>
                </a:solidFill>
              </a:rPr>
              <a:t>korizmena</a:t>
            </a:r>
            <a:r>
              <a:rPr lang="hr-HR" sz="4400" dirty="0" smtClean="0">
                <a:solidFill>
                  <a:schemeClr val="bg1"/>
                </a:solidFill>
              </a:rPr>
              <a:t> nedjelja zove se Čista, druga je </a:t>
            </a:r>
            <a:r>
              <a:rPr lang="hr-HR" sz="4400" dirty="0" err="1" smtClean="0">
                <a:solidFill>
                  <a:schemeClr val="bg1"/>
                </a:solidFill>
              </a:rPr>
              <a:t>Pačista</a:t>
            </a:r>
            <a:r>
              <a:rPr lang="hr-HR" sz="4400" dirty="0" smtClean="0">
                <a:solidFill>
                  <a:schemeClr val="bg1"/>
                </a:solidFill>
              </a:rPr>
              <a:t>, treća Bezimena, četvrta </a:t>
            </a:r>
            <a:r>
              <a:rPr lang="hr-HR" sz="4400" dirty="0" err="1" smtClean="0">
                <a:solidFill>
                  <a:schemeClr val="bg1"/>
                </a:solidFill>
              </a:rPr>
              <a:t>Sredoposna</a:t>
            </a:r>
            <a:r>
              <a:rPr lang="hr-HR" sz="4400" dirty="0" smtClean="0">
                <a:solidFill>
                  <a:schemeClr val="bg1"/>
                </a:solidFill>
              </a:rPr>
              <a:t>, peta Gluha (</a:t>
            </a:r>
            <a:r>
              <a:rPr lang="hr-HR" sz="4400" dirty="0" err="1" smtClean="0">
                <a:solidFill>
                  <a:schemeClr val="bg1"/>
                </a:solidFill>
              </a:rPr>
              <a:t>Glušna</a:t>
            </a:r>
            <a:r>
              <a:rPr lang="hr-HR" sz="4400" dirty="0" smtClean="0">
                <a:solidFill>
                  <a:schemeClr val="bg1"/>
                </a:solidFill>
              </a:rPr>
              <a:t>), a šesta je Nedjelja muke Gospodnje ili Cvjetnica</a:t>
            </a:r>
            <a:r>
              <a:rPr lang="hr-HR" dirty="0" smtClean="0">
                <a:solidFill>
                  <a:schemeClr val="bg1"/>
                </a:solidFill>
              </a:rPr>
              <a:t>.</a:t>
            </a:r>
            <a:endParaRPr lang="hr-H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hr-HR" sz="6600" dirty="0" smtClean="0">
                <a:solidFill>
                  <a:schemeClr val="bg1"/>
                </a:solidFill>
              </a:rPr>
              <a:t>Prezentaciju izradio:</a:t>
            </a:r>
          </a:p>
          <a:p>
            <a:r>
              <a:rPr lang="hr-HR" sz="6600" dirty="0" smtClean="0">
                <a:solidFill>
                  <a:schemeClr val="bg1"/>
                </a:solidFill>
              </a:rPr>
              <a:t>Dino </a:t>
            </a:r>
            <a:r>
              <a:rPr lang="hr-HR" sz="6600" dirty="0" err="1" smtClean="0">
                <a:solidFill>
                  <a:schemeClr val="bg1"/>
                </a:solidFill>
              </a:rPr>
              <a:t>Brdarević</a:t>
            </a:r>
            <a:r>
              <a:rPr lang="hr-HR" sz="6600" dirty="0" smtClean="0">
                <a:solidFill>
                  <a:schemeClr val="bg1"/>
                </a:solidFill>
              </a:rPr>
              <a:t>. </a:t>
            </a:r>
            <a:r>
              <a:rPr lang="hr-HR" sz="6600" dirty="0" err="1" smtClean="0">
                <a:solidFill>
                  <a:schemeClr val="bg1"/>
                </a:solidFill>
              </a:rPr>
              <a:t>Teh.Crtač</a:t>
            </a:r>
            <a:r>
              <a:rPr lang="hr-HR" sz="6600" dirty="0" smtClean="0">
                <a:solidFill>
                  <a:schemeClr val="bg1"/>
                </a:solidFill>
              </a:rPr>
              <a:t> 3.E</a:t>
            </a:r>
            <a:endParaRPr lang="hr-HR" sz="6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176</Words>
  <Application>Microsoft Office PowerPoint</Application>
  <PresentationFormat>Prikaz na zaslonu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7" baseType="lpstr">
      <vt:lpstr>Office tema</vt:lpstr>
      <vt:lpstr>KORIZMA</vt:lpstr>
      <vt:lpstr>Slajd 2</vt:lpstr>
      <vt:lpstr>Slajd 3</vt:lpstr>
      <vt:lpstr>Slajd 4</vt:lpstr>
      <vt:lpstr>Slajd 5</vt:lpstr>
      <vt:lpstr>Slajd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KORIZMA</dc:title>
  <dc:creator>Stanica_02</dc:creator>
  <cp:lastModifiedBy>Stanica_02</cp:lastModifiedBy>
  <cp:revision>2</cp:revision>
  <dcterms:created xsi:type="dcterms:W3CDTF">2014-03-14T11:29:47Z</dcterms:created>
  <dcterms:modified xsi:type="dcterms:W3CDTF">2014-03-14T11:46:35Z</dcterms:modified>
</cp:coreProperties>
</file>