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8" r:id="rId1"/>
  </p:sldMasterIdLst>
  <p:notesMasterIdLst>
    <p:notesMasterId r:id="rId36"/>
  </p:notesMasterIdLst>
  <p:sldIdLst>
    <p:sldId id="776" r:id="rId2"/>
    <p:sldId id="778" r:id="rId3"/>
    <p:sldId id="779" r:id="rId4"/>
    <p:sldId id="780" r:id="rId5"/>
    <p:sldId id="781" r:id="rId6"/>
    <p:sldId id="782" r:id="rId7"/>
    <p:sldId id="783" r:id="rId8"/>
    <p:sldId id="824" r:id="rId9"/>
    <p:sldId id="784" r:id="rId10"/>
    <p:sldId id="785" r:id="rId11"/>
    <p:sldId id="787" r:id="rId12"/>
    <p:sldId id="786" r:id="rId13"/>
    <p:sldId id="788" r:id="rId14"/>
    <p:sldId id="792" r:id="rId15"/>
    <p:sldId id="793" r:id="rId16"/>
    <p:sldId id="796" r:id="rId17"/>
    <p:sldId id="797" r:id="rId18"/>
    <p:sldId id="812" r:id="rId19"/>
    <p:sldId id="813" r:id="rId20"/>
    <p:sldId id="808" r:id="rId21"/>
    <p:sldId id="809" r:id="rId22"/>
    <p:sldId id="810" r:id="rId23"/>
    <p:sldId id="811" r:id="rId24"/>
    <p:sldId id="820" r:id="rId25"/>
    <p:sldId id="821" r:id="rId26"/>
    <p:sldId id="822" r:id="rId27"/>
    <p:sldId id="794" r:id="rId28"/>
    <p:sldId id="795" r:id="rId29"/>
    <p:sldId id="789" r:id="rId30"/>
    <p:sldId id="814" r:id="rId31"/>
    <p:sldId id="815" r:id="rId32"/>
    <p:sldId id="816" r:id="rId33"/>
    <p:sldId id="817" r:id="rId34"/>
    <p:sldId id="818" r:id="rId35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838"/>
    <a:srgbClr val="232949"/>
    <a:srgbClr val="3E5D78"/>
    <a:srgbClr val="923636"/>
    <a:srgbClr val="76046E"/>
    <a:srgbClr val="DF980B"/>
    <a:srgbClr val="6F6F83"/>
    <a:srgbClr val="545464"/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4" autoAdjust="0"/>
  </p:normalViewPr>
  <p:slideViewPr>
    <p:cSldViewPr>
      <p:cViewPr varScale="1">
        <p:scale>
          <a:sx n="71" d="100"/>
          <a:sy n="7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A62E8-7302-402D-A665-A50F22F1593F}" type="datetimeFigureOut">
              <a:rPr lang="sr-Latn-CS" smtClean="0"/>
              <a:pPr/>
              <a:t>4.2.2020.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6631-6253-4B48-9DB4-FA05808F98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0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6631-6253-4B48-9DB4-FA05808F98B9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437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6631-6253-4B48-9DB4-FA05808F98B9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437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r>
              <a:rPr lang="hr-HR" smtClean="0"/>
              <a:t>Sanda, 2018.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477D1B01-C9BC-4CC1-A4B0-8663F351E1A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7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2018.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602451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2018.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33257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2018.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80833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2018.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033274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2018.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05835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2018.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98073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2018.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93290-EC3F-4E6E-8800-F3AEC3D39CC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299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2018.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EB399-C5E5-457C-BB9C-150B81602A4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516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i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slike 6"/>
          <p:cNvSpPr>
            <a:spLocks noGrp="1"/>
          </p:cNvSpPr>
          <p:nvPr>
            <p:ph type="pic" sz="quarter" idx="13"/>
          </p:nvPr>
        </p:nvSpPr>
        <p:spPr>
          <a:xfrm>
            <a:off x="642938" y="1643063"/>
            <a:ext cx="3000375" cy="2071687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slike 8"/>
          <p:cNvSpPr>
            <a:spLocks noGrp="1"/>
          </p:cNvSpPr>
          <p:nvPr>
            <p:ph type="pic" sz="quarter" idx="14"/>
          </p:nvPr>
        </p:nvSpPr>
        <p:spPr>
          <a:xfrm>
            <a:off x="4572000" y="1643063"/>
            <a:ext cx="3357563" cy="2214562"/>
          </a:xfrm>
        </p:spPr>
        <p:txBody>
          <a:bodyPr/>
          <a:lstStyle/>
          <a:p>
            <a:endParaRPr lang="hr-HR"/>
          </a:p>
        </p:txBody>
      </p:sp>
      <p:sp>
        <p:nvSpPr>
          <p:cNvPr id="13" name="Rezervirano mjesto slike 12"/>
          <p:cNvSpPr>
            <a:spLocks noGrp="1"/>
          </p:cNvSpPr>
          <p:nvPr>
            <p:ph type="pic" sz="quarter" idx="15"/>
          </p:nvPr>
        </p:nvSpPr>
        <p:spPr>
          <a:xfrm>
            <a:off x="3429000" y="4143375"/>
            <a:ext cx="2786063" cy="2428875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bg>
      <p:bgPr>
        <a:solidFill>
          <a:srgbClr val="3E5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14282" y="6357958"/>
            <a:ext cx="1262058" cy="280966"/>
          </a:xfrm>
        </p:spPr>
        <p:txBody>
          <a:bodyPr/>
          <a:lstStyle>
            <a:lvl1pPr>
              <a:defRPr b="1">
                <a:solidFill>
                  <a:srgbClr val="DF980B"/>
                </a:solidFill>
              </a:defRPr>
            </a:lvl1pPr>
          </a:lstStyle>
          <a:p>
            <a:pPr>
              <a:defRPr/>
            </a:pPr>
            <a:r>
              <a:rPr lang="hr-HR" smtClean="0"/>
              <a:t>Sanda, 2018.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8358246" cy="4071937"/>
          </a:xfrm>
        </p:spPr>
        <p:txBody>
          <a:bodyPr/>
          <a:lstStyle>
            <a:lvl1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911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2018.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6487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644CA-7601-46C2-BA65-9E4C20441C7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431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2018.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D65E7-C422-4C00-8EDF-BF6590229A5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75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2018.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83C8E-DBA6-4580-AFCE-04AE143E889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33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2018.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47B26-287D-4E86-A2B0-EFBCC2564CE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04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2018.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9A8CF-88E8-49D1-8CCE-DBDBB54A2A5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9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2018.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35330-467A-43A6-AB64-ACCCDCD8B36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591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2018.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491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76" r:id="rId18"/>
    <p:sldLayoutId id="2147483777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323528" y="2852936"/>
            <a:ext cx="8458200" cy="1222375"/>
          </a:xfrm>
        </p:spPr>
        <p:txBody>
          <a:bodyPr>
            <a:noAutofit/>
          </a:bodyPr>
          <a:lstStyle/>
          <a:p>
            <a:r>
              <a:rPr lang="hr-HR" sz="4800" dirty="0" smtClean="0"/>
              <a:t>Osnove </a:t>
            </a:r>
            <a:r>
              <a:rPr lang="en-US" sz="4800" dirty="0" smtClean="0"/>
              <a:t>pseudo </a:t>
            </a:r>
            <a:r>
              <a:rPr lang="en-US" sz="4800" dirty="0" err="1" smtClean="0"/>
              <a:t>jezik</a:t>
            </a:r>
            <a:r>
              <a:rPr lang="hr-HR" sz="4800" dirty="0" smtClean="0"/>
              <a:t>a</a:t>
            </a:r>
            <a:br>
              <a:rPr lang="hr-HR" sz="4800" dirty="0" smtClean="0"/>
            </a:br>
            <a:r>
              <a:rPr lang="hr-HR" sz="4800" cap="none" dirty="0" smtClean="0"/>
              <a:t>operatori, funkcije</a:t>
            </a:r>
            <a:endParaRPr lang="hr-HR" sz="4800" cap="none" dirty="0"/>
          </a:p>
        </p:txBody>
      </p:sp>
      <p:sp>
        <p:nvSpPr>
          <p:cNvPr id="7" name="Podnaslov 6"/>
          <p:cNvSpPr>
            <a:spLocks noGrp="1"/>
          </p:cNvSpPr>
          <p:nvPr>
            <p:ph type="subTitle" idx="1"/>
          </p:nvPr>
        </p:nvSpPr>
        <p:spPr>
          <a:xfrm>
            <a:off x="467544" y="5661248"/>
            <a:ext cx="8136904" cy="914400"/>
          </a:xfrm>
        </p:spPr>
        <p:txBody>
          <a:bodyPr/>
          <a:lstStyle/>
          <a:p>
            <a:pPr algn="just"/>
            <a:endParaRPr lang="hr-HR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Logičke funkcije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341910" y="1805645"/>
          <a:ext cx="1990800" cy="21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hr-HR" sz="2800" smtClean="0"/>
                        <a:t>A</a:t>
                      </a:r>
                      <a:endParaRPr lang="hr-HR" sz="280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2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 A</a:t>
                      </a:r>
                      <a:endParaRPr kumimoji="0" lang="hr-HR" sz="2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2643174" y="1785926"/>
          <a:ext cx="2865600" cy="3479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hr-HR" sz="2800" smtClean="0"/>
                        <a:t>A</a:t>
                      </a:r>
                      <a:endParaRPr lang="hr-HR" sz="280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2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kumimoji="0" lang="hr-HR" sz="2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2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 I B</a:t>
                      </a:r>
                      <a:endParaRPr kumimoji="0" lang="hr-HR" sz="2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238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238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238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238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ica 8"/>
          <p:cNvGraphicFramePr>
            <a:graphicFrameLocks noGrp="1"/>
          </p:cNvGraphicFramePr>
          <p:nvPr/>
        </p:nvGraphicFramePr>
        <p:xfrm>
          <a:off x="5786447" y="1785926"/>
          <a:ext cx="2961628" cy="3479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hr-HR" sz="2800" smtClean="0"/>
                        <a:t>A</a:t>
                      </a:r>
                      <a:endParaRPr lang="hr-HR" sz="280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2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kumimoji="0" lang="hr-HR" sz="2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2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 ILI B</a:t>
                      </a:r>
                      <a:endParaRPr kumimoji="0" lang="hr-HR" sz="2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238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238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Logički </a:t>
            </a:r>
            <a:r>
              <a:rPr lang="hr-HR" dirty="0"/>
              <a:t>operatori: </a:t>
            </a:r>
            <a:r>
              <a:rPr lang="hr-HR" dirty="0" err="1"/>
              <a:t>pr</a:t>
            </a:r>
            <a:r>
              <a:rPr lang="hr-HR" dirty="0"/>
              <a:t> </a:t>
            </a:r>
            <a:r>
              <a:rPr lang="hr-HR" dirty="0" smtClean="0"/>
              <a:t>4.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1285852" y="1928802"/>
          <a:ext cx="6715172" cy="264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538">
                <a:tc gridSpan="2">
                  <a:txBody>
                    <a:bodyPr/>
                    <a:lstStyle/>
                    <a:p>
                      <a:endParaRPr lang="hr-HR" sz="80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0" lang="hr-HR" sz="2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889">
                <a:tc rowSpan="3"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:= 0 ;</a:t>
                      </a:r>
                    </a:p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 := 1 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1088" marR="0" lvl="1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 := a I b 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889">
                <a:tc vMerge="1"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hr-HR" sz="2800" kern="12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1088" marR="0" lvl="1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 := a ILI b 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889">
                <a:tc vMerge="1">
                  <a:txBody>
                    <a:bodyPr/>
                    <a:lstStyle/>
                    <a:p>
                      <a:pPr marL="630238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hr-HR" sz="2800" kern="12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7438" marR="0" lvl="1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 := NE a 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ica 8"/>
          <p:cNvGraphicFramePr>
            <a:graphicFrameLocks noGrp="1"/>
          </p:cNvGraphicFramePr>
          <p:nvPr/>
        </p:nvGraphicFramePr>
        <p:xfrm>
          <a:off x="1285852" y="5143512"/>
          <a:ext cx="6715172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hr-HR" sz="3200" b="0" smtClean="0"/>
                        <a:t>e</a:t>
                      </a:r>
                      <a:r>
                        <a:rPr lang="hr-HR" sz="3200" b="0" baseline="0" smtClean="0"/>
                        <a:t> je 0</a:t>
                      </a:r>
                      <a:endParaRPr lang="hr-HR" sz="3200" b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0" smtClean="0"/>
                        <a:t>f je 1</a:t>
                      </a:r>
                      <a:endParaRPr lang="hr-HR" sz="3200" b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0" smtClean="0"/>
                        <a:t>g je 1</a:t>
                      </a:r>
                      <a:endParaRPr lang="hr-HR" sz="3200" b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Operatori uspoređivanja 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2143108" y="1571612"/>
          <a:ext cx="4857784" cy="482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r>
                        <a:rPr lang="hr-HR" sz="2800" smtClean="0"/>
                        <a:t>funkcija</a:t>
                      </a:r>
                      <a:endParaRPr lang="hr-HR" sz="280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hr-HR" sz="2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  <a:endParaRPr kumimoji="0" lang="hr-HR" sz="2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manje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manje ili jednako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&lt;=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30238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veće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238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veće ili jednako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jednako</a:t>
                      </a:r>
                      <a:endParaRPr kumimoji="0" lang="hr-HR" sz="2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endParaRPr kumimoji="0" lang="hr-HR" sz="3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različito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&lt;&gt;</a:t>
                      </a:r>
                      <a:endParaRPr kumimoji="0" lang="hr-HR" sz="3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Operatori </a:t>
            </a:r>
            <a:r>
              <a:rPr lang="hr-HR" dirty="0"/>
              <a:t>uspoređivanja: </a:t>
            </a:r>
            <a:r>
              <a:rPr lang="hr-HR" dirty="0" err="1"/>
              <a:t>pr</a:t>
            </a:r>
            <a:r>
              <a:rPr lang="hr-HR" dirty="0"/>
              <a:t> </a:t>
            </a:r>
            <a:r>
              <a:rPr lang="hr-HR" dirty="0" smtClean="0"/>
              <a:t>5.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1554163"/>
            <a:ext cx="8777318" cy="4525962"/>
          </a:xfrm>
        </p:spPr>
        <p:txBody>
          <a:bodyPr/>
          <a:lstStyle/>
          <a:p>
            <a:pPr marL="342900" lvl="3" indent="-342900">
              <a:lnSpc>
                <a:spcPct val="130000"/>
              </a:lnSpc>
            </a:pPr>
            <a:r>
              <a:rPr lang="hr-HR" sz="2700" dirty="0" smtClean="0"/>
              <a:t>Rezultat usporedbe je </a:t>
            </a:r>
            <a:r>
              <a:rPr lang="hr-HR" sz="2700" b="1" i="1" dirty="0" smtClean="0"/>
              <a:t>1</a:t>
            </a:r>
            <a:r>
              <a:rPr lang="hr-HR" sz="2700" dirty="0" smtClean="0"/>
              <a:t> ako je izraz zapisan operatorima usporedbe </a:t>
            </a:r>
            <a:r>
              <a:rPr lang="hr-HR" sz="2700" b="1" i="1" dirty="0"/>
              <a:t>istinit</a:t>
            </a:r>
            <a:r>
              <a:rPr lang="hr-HR" sz="2700" dirty="0"/>
              <a:t>,</a:t>
            </a:r>
            <a:r>
              <a:rPr lang="hr-HR" sz="2700" dirty="0" smtClean="0"/>
              <a:t> a </a:t>
            </a:r>
            <a:r>
              <a:rPr lang="hr-HR" sz="2700" b="1" i="1" dirty="0"/>
              <a:t>ako nije</a:t>
            </a:r>
            <a:r>
              <a:rPr lang="hr-HR" sz="2700" dirty="0" smtClean="0"/>
              <a:t>, rezultat će biti </a:t>
            </a:r>
            <a:r>
              <a:rPr lang="hr-HR" sz="2700" b="1" i="1" dirty="0"/>
              <a:t>0</a:t>
            </a:r>
            <a:r>
              <a:rPr lang="hr-HR" sz="2700" dirty="0" smtClean="0"/>
              <a:t>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857224" y="2928934"/>
          <a:ext cx="3929090" cy="3373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endParaRPr kumimoji="0" lang="hr-HR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889">
                <a:tc>
                  <a:txBody>
                    <a:bodyPr/>
                    <a:lstStyle/>
                    <a:p>
                      <a:pPr marL="1081088" marR="0" lvl="1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:= (5 &lt; 13);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889">
                <a:tc>
                  <a:txBody>
                    <a:bodyPr/>
                    <a:lstStyle/>
                    <a:p>
                      <a:pPr marL="1081088" marR="0" lvl="1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 := (8 &lt;= 8);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889">
                <a:tc>
                  <a:txBody>
                    <a:bodyPr/>
                    <a:lstStyle/>
                    <a:p>
                      <a:pPr marL="1087438" marR="0" lvl="1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 := (5 = 8);</a:t>
                      </a:r>
                      <a:endParaRPr kumimoji="0" lang="hr-HR" sz="2800" b="0" kern="12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889">
                <a:tc>
                  <a:txBody>
                    <a:bodyPr/>
                    <a:lstStyle/>
                    <a:p>
                      <a:pPr marL="1087438" marR="0" lvl="1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 := (5 &lt;&gt; 2 + 3);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5429256" y="2928934"/>
          <a:ext cx="2238391" cy="3357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269">
                <a:tc>
                  <a:txBody>
                    <a:bodyPr/>
                    <a:lstStyle/>
                    <a:p>
                      <a:pPr algn="ctr"/>
                      <a:endParaRPr lang="hr-HR" sz="80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829">
                <a:tc>
                  <a:txBody>
                    <a:bodyPr/>
                    <a:lstStyle/>
                    <a:p>
                      <a:pPr algn="ctr"/>
                      <a:r>
                        <a:rPr kumimoji="0" lang="hr-HR" sz="2800" b="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je 1</a:t>
                      </a:r>
                      <a:endParaRPr lang="hr-HR" sz="2800" b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8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 je 1</a:t>
                      </a:r>
                      <a:endParaRPr lang="hr-HR" sz="2800" b="0" smtClean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8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 je 0</a:t>
                      </a:r>
                      <a:endParaRPr lang="hr-HR" sz="2800" b="0" smtClean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8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 je 0</a:t>
                      </a:r>
                      <a:endParaRPr lang="hr-HR" sz="2800" b="0" smtClean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Redoslijed izvršavanja operatora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2500298" y="1857364"/>
          <a:ext cx="4357718" cy="4145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endParaRPr kumimoji="0" lang="hr-HR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889"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889"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889">
                <a:tc>
                  <a:txBody>
                    <a:bodyPr/>
                    <a:lstStyle/>
                    <a:p>
                      <a:pPr marL="630238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*    /    DIV    MOD    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889">
                <a:tc>
                  <a:txBody>
                    <a:bodyPr/>
                    <a:lstStyle/>
                    <a:p>
                      <a:pPr marL="630238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    -    ILI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889">
                <a:tc>
                  <a:txBody>
                    <a:bodyPr/>
                    <a:lstStyle/>
                    <a:p>
                      <a:pPr marL="630238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kumimoji="0" lang="hr-HR" sz="2800" b="1" kern="12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&lt;    &lt;=</a:t>
                      </a:r>
                      <a:r>
                        <a:rPr kumimoji="0" lang="hr-HR" sz="2800" b="1" kern="12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&gt;=</a:t>
                      </a:r>
                      <a:r>
                        <a:rPr kumimoji="0" lang="hr-HR" sz="2800" b="1" kern="12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&lt;&gt;</a:t>
                      </a:r>
                      <a:r>
                        <a:rPr kumimoji="0" lang="hr-HR" sz="2800" b="1" kern="12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889" y="457200"/>
            <a:ext cx="8970579" cy="838200"/>
          </a:xfrm>
        </p:spPr>
        <p:txBody>
          <a:bodyPr>
            <a:noAutofit/>
          </a:bodyPr>
          <a:lstStyle/>
          <a:p>
            <a:r>
              <a:rPr lang="hr-HR" sz="3400" dirty="0" smtClean="0"/>
              <a:t>Redoslijed izvršavanja </a:t>
            </a:r>
            <a:r>
              <a:rPr lang="hr-HR" sz="3400" dirty="0"/>
              <a:t>operatora: </a:t>
            </a:r>
            <a:r>
              <a:rPr lang="hr-HR" sz="3400" dirty="0" err="1"/>
              <a:t>pr</a:t>
            </a:r>
            <a:r>
              <a:rPr lang="hr-HR" sz="3400" dirty="0"/>
              <a:t> </a:t>
            </a:r>
            <a:r>
              <a:rPr lang="hr-HR" sz="3400" dirty="0" smtClean="0"/>
              <a:t>6.</a:t>
            </a:r>
            <a:endParaRPr lang="hr-HR" sz="34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928934"/>
            <a:ext cx="8686800" cy="342902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hr-HR" sz="2600" dirty="0" smtClean="0"/>
              <a:t>Operatori su ravnopravni, izraz se izvršava s lijeva u desno:</a:t>
            </a:r>
          </a:p>
          <a:p>
            <a:pPr lvl="4">
              <a:buFont typeface="Wingdings" pitchFamily="2" charset="2"/>
              <a:buNone/>
            </a:pPr>
            <a:r>
              <a:rPr lang="hr-HR" dirty="0" smtClean="0"/>
              <a:t>22 DIV 5 = 4</a:t>
            </a:r>
          </a:p>
          <a:p>
            <a:pPr lvl="4">
              <a:buFont typeface="Wingdings" pitchFamily="2" charset="2"/>
              <a:buNone/>
            </a:pPr>
            <a:r>
              <a:rPr lang="hr-HR" dirty="0" smtClean="0"/>
              <a:t>4 * 11 = 44</a:t>
            </a:r>
          </a:p>
          <a:p>
            <a:pPr lvl="4">
              <a:buFont typeface="Wingdings" pitchFamily="2" charset="2"/>
              <a:buNone/>
            </a:pPr>
            <a:r>
              <a:rPr lang="hr-HR" dirty="0" smtClean="0"/>
              <a:t>44 MOD 3 = 2 (ostatak dijeljenja 44/3)</a:t>
            </a:r>
          </a:p>
          <a:p>
            <a:pPr lvl="4">
              <a:buFont typeface="Wingdings" pitchFamily="2" charset="2"/>
              <a:buNone/>
            </a:pPr>
            <a:r>
              <a:rPr lang="hr-HR" b="1" u="sng" dirty="0" smtClean="0"/>
              <a:t>x je 2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graphicFrame>
        <p:nvGraphicFramePr>
          <p:cNvPr id="8" name="Tablica 7"/>
          <p:cNvGraphicFramePr>
            <a:graphicFrameLocks noGrp="1"/>
          </p:cNvGraphicFramePr>
          <p:nvPr/>
        </p:nvGraphicFramePr>
        <p:xfrm>
          <a:off x="1285852" y="1714488"/>
          <a:ext cx="5857916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smtClean="0"/>
                        <a:t>x := 22 DIV 5 * 11 MOD 3;</a:t>
                      </a:r>
                      <a:endParaRPr lang="hr-HR" sz="320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8884096" cy="838200"/>
          </a:xfrm>
        </p:spPr>
        <p:txBody>
          <a:bodyPr>
            <a:noAutofit/>
          </a:bodyPr>
          <a:lstStyle/>
          <a:p>
            <a:r>
              <a:rPr lang="hr-HR" sz="3400" dirty="0"/>
              <a:t>Redoslijed izvršavanja operatora: </a:t>
            </a:r>
            <a:r>
              <a:rPr lang="hr-HR" sz="3400" dirty="0" err="1"/>
              <a:t>pr</a:t>
            </a:r>
            <a:r>
              <a:rPr lang="hr-HR" sz="3400" dirty="0"/>
              <a:t> </a:t>
            </a:r>
            <a:r>
              <a:rPr lang="hr-HR" sz="3400" dirty="0" smtClean="0"/>
              <a:t>7.</a:t>
            </a:r>
            <a:endParaRPr lang="hr-HR" sz="34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928934"/>
            <a:ext cx="8686800" cy="3429024"/>
          </a:xfrm>
        </p:spPr>
        <p:txBody>
          <a:bodyPr/>
          <a:lstStyle/>
          <a:p>
            <a:r>
              <a:rPr lang="hr-HR" sz="2600" dirty="0" smtClean="0"/>
              <a:t>Zagrade poništavaju prioritete operatora : </a:t>
            </a:r>
          </a:p>
          <a:p>
            <a:pPr lvl="4">
              <a:buNone/>
            </a:pPr>
            <a:r>
              <a:rPr lang="hr-HR" dirty="0" smtClean="0"/>
              <a:t>22 DIV 5 = 4</a:t>
            </a:r>
          </a:p>
          <a:p>
            <a:pPr lvl="4">
              <a:buNone/>
            </a:pPr>
            <a:r>
              <a:rPr lang="hr-HR" dirty="0" smtClean="0"/>
              <a:t>11 MOD 3= 2</a:t>
            </a:r>
          </a:p>
          <a:p>
            <a:pPr lvl="4">
              <a:buNone/>
            </a:pPr>
            <a:r>
              <a:rPr lang="hr-HR" dirty="0" smtClean="0"/>
              <a:t>4 * 2 = 8</a:t>
            </a:r>
          </a:p>
          <a:p>
            <a:pPr lvl="4">
              <a:buNone/>
            </a:pPr>
            <a:r>
              <a:rPr lang="hr-HR" b="1" u="sng" dirty="0" smtClean="0"/>
              <a:t>x je 8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graphicFrame>
        <p:nvGraphicFramePr>
          <p:cNvPr id="8" name="Tablica 7"/>
          <p:cNvGraphicFramePr>
            <a:graphicFrameLocks noGrp="1"/>
          </p:cNvGraphicFramePr>
          <p:nvPr/>
        </p:nvGraphicFramePr>
        <p:xfrm>
          <a:off x="1285852" y="1714488"/>
          <a:ext cx="5857916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/>
                        <a:t>x := (22 DIV 5) * (11 MOD 3);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838200"/>
          </a:xfrm>
        </p:spPr>
        <p:txBody>
          <a:bodyPr>
            <a:normAutofit/>
          </a:bodyPr>
          <a:lstStyle/>
          <a:p>
            <a:r>
              <a:rPr lang="hr-HR" sz="3400" dirty="0"/>
              <a:t>Redoslijed izvršavanja operatora: </a:t>
            </a:r>
            <a:r>
              <a:rPr lang="hr-HR" sz="3400" dirty="0" err="1"/>
              <a:t>pr</a:t>
            </a:r>
            <a:r>
              <a:rPr lang="hr-HR" sz="3400" dirty="0"/>
              <a:t> </a:t>
            </a:r>
            <a:r>
              <a:rPr lang="hr-HR" sz="3400" dirty="0" smtClean="0"/>
              <a:t>8.</a:t>
            </a:r>
            <a:endParaRPr lang="hr-HR" sz="34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928934"/>
            <a:ext cx="5500726" cy="3429024"/>
          </a:xfrm>
        </p:spPr>
        <p:txBody>
          <a:bodyPr/>
          <a:lstStyle/>
          <a:p>
            <a:pPr lvl="4">
              <a:buNone/>
            </a:pPr>
            <a:r>
              <a:rPr lang="da-DK" dirty="0" smtClean="0"/>
              <a:t>55 MOD 6 = 1</a:t>
            </a:r>
          </a:p>
          <a:p>
            <a:pPr lvl="4">
              <a:buNone/>
            </a:pPr>
            <a:r>
              <a:rPr lang="hr-HR" dirty="0" smtClean="0"/>
              <a:t>4</a:t>
            </a:r>
            <a:r>
              <a:rPr lang="da-DK" dirty="0" smtClean="0"/>
              <a:t> * </a:t>
            </a:r>
            <a:r>
              <a:rPr lang="hr-HR" dirty="0" smtClean="0"/>
              <a:t>6</a:t>
            </a:r>
            <a:r>
              <a:rPr lang="da-DK" dirty="0" smtClean="0"/>
              <a:t> = </a:t>
            </a:r>
            <a:r>
              <a:rPr lang="hr-HR" dirty="0" smtClean="0"/>
              <a:t>24</a:t>
            </a:r>
          </a:p>
          <a:p>
            <a:pPr lvl="4">
              <a:buNone/>
            </a:pPr>
            <a:r>
              <a:rPr lang="hr-HR" dirty="0" smtClean="0"/>
              <a:t>24 / 3 =8</a:t>
            </a:r>
            <a:endParaRPr lang="da-DK" dirty="0" smtClean="0"/>
          </a:p>
          <a:p>
            <a:pPr lvl="4">
              <a:buNone/>
            </a:pPr>
            <a:r>
              <a:rPr lang="hr-HR" dirty="0" smtClean="0"/>
              <a:t>3</a:t>
            </a:r>
            <a:r>
              <a:rPr lang="da-DK" dirty="0" smtClean="0"/>
              <a:t> + </a:t>
            </a:r>
            <a:r>
              <a:rPr lang="hr-HR" dirty="0" smtClean="0"/>
              <a:t>8</a:t>
            </a:r>
            <a:r>
              <a:rPr lang="da-DK" dirty="0" smtClean="0"/>
              <a:t> - 1 = 1</a:t>
            </a:r>
            <a:r>
              <a:rPr lang="hr-HR" dirty="0" smtClean="0"/>
              <a:t>0</a:t>
            </a:r>
            <a:endParaRPr lang="da-DK" dirty="0" smtClean="0"/>
          </a:p>
          <a:p>
            <a:pPr lvl="4">
              <a:buNone/>
            </a:pPr>
            <a:r>
              <a:rPr lang="da-DK" b="1" u="sng" dirty="0" smtClean="0"/>
              <a:t>x </a:t>
            </a:r>
            <a:r>
              <a:rPr lang="hr-HR" b="1" u="sng" dirty="0" smtClean="0"/>
              <a:t>je</a:t>
            </a:r>
            <a:r>
              <a:rPr lang="da-DK" b="1" u="sng" dirty="0" smtClean="0"/>
              <a:t> 1</a:t>
            </a:r>
            <a:r>
              <a:rPr lang="hr-HR" b="1" u="sng" dirty="0" smtClean="0"/>
              <a:t>0</a:t>
            </a:r>
            <a:endParaRPr lang="da-DK" b="1" u="sng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graphicFrame>
        <p:nvGraphicFramePr>
          <p:cNvPr id="8" name="Tablica 7"/>
          <p:cNvGraphicFramePr>
            <a:graphicFrameLocks noGrp="1"/>
          </p:cNvGraphicFramePr>
          <p:nvPr/>
        </p:nvGraphicFramePr>
        <p:xfrm>
          <a:off x="1285852" y="1714488"/>
          <a:ext cx="5857916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hr-HR" sz="3200" dirty="0" smtClean="0"/>
                        <a:t> </a:t>
                      </a:r>
                      <a:r>
                        <a:rPr lang="da-DK" sz="3200" dirty="0" smtClean="0"/>
                        <a:t>x := 3</a:t>
                      </a:r>
                      <a:r>
                        <a:rPr lang="hr-HR" sz="3200" dirty="0" smtClean="0"/>
                        <a:t>+</a:t>
                      </a:r>
                      <a:r>
                        <a:rPr lang="da-DK" sz="3200" dirty="0" smtClean="0"/>
                        <a:t>4</a:t>
                      </a:r>
                      <a:r>
                        <a:rPr lang="hr-HR" sz="3200" dirty="0" smtClean="0"/>
                        <a:t>*</a:t>
                      </a:r>
                      <a:r>
                        <a:rPr lang="da-DK" sz="3200" dirty="0" smtClean="0"/>
                        <a:t>6/3–(55 MOD 6);</a:t>
                      </a:r>
                      <a:endParaRPr lang="hr-HR" sz="3200" dirty="0" smtClean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Funkcije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428736"/>
            <a:ext cx="8339166" cy="1446209"/>
          </a:xfrm>
        </p:spPr>
        <p:txBody>
          <a:bodyPr/>
          <a:lstStyle/>
          <a:p>
            <a:pPr algn="just"/>
            <a:r>
              <a:rPr lang="hr-HR" dirty="0" smtClean="0"/>
              <a:t>To su izdvojeni nizovi naredbi koji čine logičke cjeline, a obavljaju točno utvrđene zadatke.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357158" y="2714620"/>
          <a:ext cx="8501122" cy="3563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193">
                <a:tc>
                  <a:txBody>
                    <a:bodyPr/>
                    <a:lstStyle/>
                    <a:p>
                      <a:r>
                        <a:rPr lang="hr-HR" sz="1800" smtClean="0"/>
                        <a:t>opis</a:t>
                      </a:r>
                      <a:endParaRPr lang="hr-HR" sz="180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naredbe pseudo jezika</a:t>
                      </a:r>
                      <a:endParaRPr kumimoji="0" lang="hr-HR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22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Apsolutna vrijednost realnoga broja.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hr-HR" sz="24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abs(x)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22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Drugi korijen realnoga broja.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hr-HR" sz="24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sqrt(x)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22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Zaokruživanje realnoga broja na najbliži cijeli broj.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hr-HR" sz="24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round(x)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0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22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Zaokruživanje na cijeli broj uz odbacivanje decimalnih znamenaka.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hr-HR" sz="24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trunc(x)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22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Kvadrat realnog broja.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hr-HR" sz="24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sqr(x)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4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Funkcije</a:t>
            </a:r>
            <a:r>
              <a:rPr lang="hr-HR" dirty="0"/>
              <a:t>: </a:t>
            </a:r>
            <a:r>
              <a:rPr lang="hr-HR" dirty="0" err="1"/>
              <a:t>pr</a:t>
            </a:r>
            <a:r>
              <a:rPr lang="hr-HR" dirty="0"/>
              <a:t> </a:t>
            </a:r>
            <a:r>
              <a:rPr lang="hr-HR" dirty="0" smtClean="0"/>
              <a:t>9.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443664" cy="4525962"/>
          </a:xfrm>
        </p:spPr>
        <p:txBody>
          <a:bodyPr/>
          <a:lstStyle/>
          <a:p>
            <a:pPr marL="457200" indent="-457200" algn="just">
              <a:tabLst>
                <a:tab pos="95250" algn="l"/>
              </a:tabLst>
            </a:pPr>
            <a:r>
              <a:rPr lang="hr-HR" dirty="0" smtClean="0"/>
              <a:t>Treba izračunati drugi korijen broja </a:t>
            </a:r>
            <a:r>
              <a:rPr lang="hr-HR" b="1" i="1" dirty="0" smtClean="0"/>
              <a:t>x</a:t>
            </a:r>
            <a:r>
              <a:rPr lang="hr-HR" dirty="0" smtClean="0"/>
              <a:t>, pa vrijednost  pohraniti u varijablu </a:t>
            </a:r>
            <a:r>
              <a:rPr lang="hr-HR" b="1" i="1" dirty="0"/>
              <a:t>a</a:t>
            </a:r>
            <a:r>
              <a:rPr lang="hr-HR" dirty="0" smtClean="0"/>
              <a:t>.</a:t>
            </a:r>
          </a:p>
          <a:p>
            <a:pPr marL="457200" indent="-457200" algn="just"/>
            <a:r>
              <a:rPr lang="hr-HR" dirty="0"/>
              <a:t>Potom, treba zaokružiti uneseni broj </a:t>
            </a:r>
            <a:r>
              <a:rPr lang="hr-HR" b="1" i="1" dirty="0"/>
              <a:t>x </a:t>
            </a:r>
            <a:r>
              <a:rPr lang="hr-HR" dirty="0"/>
              <a:t>na najbliži </a:t>
            </a:r>
            <a:br>
              <a:rPr lang="hr-HR" dirty="0"/>
            </a:br>
            <a:r>
              <a:rPr lang="hr-HR" dirty="0"/>
              <a:t>cijeli </a:t>
            </a:r>
            <a:r>
              <a:rPr lang="hr-HR" dirty="0" smtClean="0"/>
              <a:t>broj, </a:t>
            </a:r>
            <a:r>
              <a:rPr lang="hr-HR" dirty="0"/>
              <a:t>pa vrijednost  pohraniti u varijablu </a:t>
            </a:r>
            <a:r>
              <a:rPr lang="hr-HR" b="1" i="1" dirty="0"/>
              <a:t>b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 bwMode="auto">
          <a:xfrm>
            <a:off x="302265" y="4109149"/>
            <a:ext cx="5493871" cy="17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1pPr>
            <a:lvl2pPr marL="742950" indent="-285750" algn="l" rtl="0" fontAlgn="base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3pPr>
            <a:lvl4pPr marL="16002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4pPr>
            <a:lvl5pPr marL="20574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/>
            <a:r>
              <a:rPr lang="hr-HR" dirty="0" smtClean="0"/>
              <a:t>Na kraju treba izračunati kvadrat broja </a:t>
            </a:r>
            <a:r>
              <a:rPr lang="hr-HR" b="1" i="1" dirty="0" smtClean="0"/>
              <a:t>x</a:t>
            </a:r>
            <a:r>
              <a:rPr lang="hr-HR" dirty="0" smtClean="0"/>
              <a:t>, pa vrijednost  pohraniti u varijablu </a:t>
            </a:r>
            <a:r>
              <a:rPr lang="hr-HR" b="1" i="1" dirty="0" smtClean="0"/>
              <a:t>c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911" y="2148472"/>
            <a:ext cx="2838450" cy="7524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082" y="4278650"/>
            <a:ext cx="2838450" cy="78105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911" y="5318463"/>
            <a:ext cx="28384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8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Varijabla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339166" cy="4525962"/>
          </a:xfrm>
        </p:spPr>
        <p:txBody>
          <a:bodyPr/>
          <a:lstStyle/>
          <a:p>
            <a:pPr algn="just"/>
            <a:r>
              <a:rPr lang="hr-HR" dirty="0" smtClean="0"/>
              <a:t>To je </a:t>
            </a:r>
            <a:r>
              <a:rPr lang="hr-HR" b="1" i="1" dirty="0" smtClean="0"/>
              <a:t>mjesto u memoriji </a:t>
            </a:r>
            <a:r>
              <a:rPr lang="hr-HR" dirty="0" smtClean="0"/>
              <a:t>rezervirano </a:t>
            </a:r>
            <a:r>
              <a:rPr lang="hr-HR" b="1" i="1" dirty="0" smtClean="0"/>
              <a:t>za pohranu podatka</a:t>
            </a:r>
            <a:r>
              <a:rPr lang="hr-HR" dirty="0" smtClean="0"/>
              <a:t>. </a:t>
            </a:r>
          </a:p>
          <a:p>
            <a:r>
              <a:rPr lang="hr-HR" dirty="0" smtClean="0"/>
              <a:t>Varijablu jednoznačno određuje </a:t>
            </a:r>
            <a:r>
              <a:rPr lang="hr-HR" b="1" i="1" dirty="0" smtClean="0"/>
              <a:t>ime</a:t>
            </a:r>
            <a:r>
              <a:rPr lang="hr-HR" dirty="0" smtClean="0"/>
              <a:t> (identifikator). </a:t>
            </a:r>
          </a:p>
          <a:p>
            <a:pPr algn="just"/>
            <a:r>
              <a:rPr lang="hr-HR" dirty="0" smtClean="0"/>
              <a:t>Ime varijable se u pseudo jeziku može </a:t>
            </a:r>
            <a:r>
              <a:rPr lang="hr-HR" b="1" i="1" dirty="0" smtClean="0"/>
              <a:t>zadati proizvoljno</a:t>
            </a:r>
            <a:r>
              <a:rPr lang="hr-HR" dirty="0" smtClean="0"/>
              <a:t>, npr. :</a:t>
            </a:r>
          </a:p>
          <a:p>
            <a:pPr marL="914400" lvl="2" indent="0">
              <a:buNone/>
            </a:pPr>
            <a:r>
              <a:rPr lang="hr-HR" b="1" i="1" dirty="0" smtClean="0"/>
              <a:t>x, a, TX, B_Pod, </a:t>
            </a:r>
            <a:r>
              <a:rPr lang="hr-HR" b="1" i="1" dirty="0" err="1" smtClean="0"/>
              <a:t>AmPe</a:t>
            </a:r>
            <a:r>
              <a:rPr lang="en-US" b="1" i="1" dirty="0" smtClean="0"/>
              <a:t> </a:t>
            </a:r>
            <a:endParaRPr lang="hr-HR" b="1" i="1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Zadatak 1.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482042" cy="4525962"/>
          </a:xfrm>
        </p:spPr>
        <p:txBody>
          <a:bodyPr/>
          <a:lstStyle/>
          <a:p>
            <a:pPr algn="just"/>
            <a:r>
              <a:rPr lang="hr-HR" dirty="0" smtClean="0"/>
              <a:t>Kolika je vrijednost varijable </a:t>
            </a:r>
            <a:r>
              <a:rPr lang="hr-HR" b="1" i="1" dirty="0" smtClean="0"/>
              <a:t>x</a:t>
            </a:r>
            <a:r>
              <a:rPr lang="hr-HR" dirty="0" smtClean="0"/>
              <a:t> nakon ovog naredbenog retka?</a:t>
            </a:r>
          </a:p>
          <a:p>
            <a:pPr indent="19050">
              <a:buNone/>
            </a:pP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x := 4 + 3 * 7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MOD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2;</a:t>
            </a:r>
            <a:endParaRPr lang="hr-HR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indent="19050">
              <a:buNone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indent="19050">
              <a:spcBef>
                <a:spcPts val="600"/>
              </a:spcBef>
              <a:buNone/>
            </a:pPr>
            <a:r>
              <a:rPr lang="hr-HR" sz="2600" b="1" dirty="0">
                <a:solidFill>
                  <a:srgbClr val="FF0000"/>
                </a:solidFill>
                <a:latin typeface="Comic Sans MS" pitchFamily="66" charset="0"/>
              </a:rPr>
              <a:t>3*7=21</a:t>
            </a:r>
          </a:p>
          <a:p>
            <a:pPr indent="19050">
              <a:spcBef>
                <a:spcPts val="600"/>
              </a:spcBef>
              <a:buNone/>
            </a:pPr>
            <a:r>
              <a:rPr lang="hr-HR" sz="2600" b="1" dirty="0">
                <a:solidFill>
                  <a:srgbClr val="FF0000"/>
                </a:solidFill>
                <a:latin typeface="Comic Sans MS" pitchFamily="66" charset="0"/>
              </a:rPr>
              <a:t>21 MOD 2=1</a:t>
            </a:r>
          </a:p>
          <a:p>
            <a:pPr indent="19050">
              <a:spcBef>
                <a:spcPts val="600"/>
              </a:spcBef>
              <a:buNone/>
            </a:pPr>
            <a:r>
              <a:rPr lang="hr-HR" sz="2600" b="1" dirty="0">
                <a:solidFill>
                  <a:srgbClr val="FF0000"/>
                </a:solidFill>
                <a:latin typeface="Comic Sans MS" pitchFamily="66" charset="0"/>
              </a:rPr>
              <a:t>4+1=</a:t>
            </a:r>
            <a:r>
              <a:rPr lang="hr-HR" sz="2600" b="1" u="sng" dirty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58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Zadatak 2.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482042" cy="4525962"/>
          </a:xfrm>
        </p:spPr>
        <p:txBody>
          <a:bodyPr/>
          <a:lstStyle/>
          <a:p>
            <a:pPr algn="just"/>
            <a:r>
              <a:rPr lang="hr-HR" dirty="0" smtClean="0"/>
              <a:t>Kolika je vrijednost varijable </a:t>
            </a:r>
            <a:r>
              <a:rPr lang="hr-HR" b="1" i="1" dirty="0" smtClean="0"/>
              <a:t>x</a:t>
            </a:r>
            <a:r>
              <a:rPr lang="hr-HR" dirty="0" smtClean="0"/>
              <a:t> nakon ovog naredbenog retka?</a:t>
            </a:r>
          </a:p>
          <a:p>
            <a:pPr indent="19050"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 := 8;</a:t>
            </a:r>
          </a:p>
          <a:p>
            <a:pPr indent="19050"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b := 2;</a:t>
            </a:r>
          </a:p>
          <a:p>
            <a:pPr indent="19050"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x := (a –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sqrt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(a * b)) / (a *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sqr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(b))</a:t>
            </a:r>
          </a:p>
          <a:p>
            <a:pPr indent="19050">
              <a:spcBef>
                <a:spcPts val="3200"/>
              </a:spcBef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                     </a:t>
            </a:r>
            <a:r>
              <a:rPr lang="hr-HR" sz="2600" b="1" dirty="0">
                <a:solidFill>
                  <a:srgbClr val="FF0000"/>
                </a:solidFill>
                <a:latin typeface="Comic Sans MS" pitchFamily="66" charset="0"/>
              </a:rPr>
              <a:t>=(8-4)/(8*4)=</a:t>
            </a:r>
            <a:r>
              <a:rPr lang="hr-HR" sz="2600" b="1" dirty="0" smtClean="0">
                <a:solidFill>
                  <a:srgbClr val="FF0000"/>
                </a:solidFill>
                <a:latin typeface="Comic Sans MS" pitchFamily="66" charset="0"/>
              </a:rPr>
              <a:t>4/32=0,125        </a:t>
            </a:r>
            <a:endParaRPr lang="hr-HR" sz="2600" b="1" dirty="0">
              <a:solidFill>
                <a:srgbClr val="FF0000"/>
              </a:solidFill>
              <a:latin typeface="Comic Sans MS" pitchFamily="66" charset="0"/>
            </a:endParaRPr>
          </a:p>
          <a:p>
            <a:pPr indent="19050">
              <a:buNone/>
            </a:pPr>
            <a:endParaRPr lang="hr-HR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93690"/>
            <a:ext cx="3700504" cy="11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Zadatak 3.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554163"/>
            <a:ext cx="9017876" cy="4525962"/>
          </a:xfrm>
        </p:spPr>
        <p:txBody>
          <a:bodyPr/>
          <a:lstStyle/>
          <a:p>
            <a:r>
              <a:rPr lang="hr-HR" dirty="0" smtClean="0"/>
              <a:t>Kolika je vrijednost ovog izraza?</a:t>
            </a:r>
          </a:p>
          <a:p>
            <a:pPr marL="169863" indent="19050"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 := 4;</a:t>
            </a:r>
          </a:p>
          <a:p>
            <a:pPr marL="169863" indent="19050"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B := 3;</a:t>
            </a:r>
          </a:p>
          <a:p>
            <a:pPr marL="92075" indent="19050">
              <a:buNone/>
            </a:pPr>
            <a:r>
              <a:rPr lang="en-US" sz="2700" b="1" spc="-8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(round(A / B) = A </a:t>
            </a:r>
            <a:r>
              <a:rPr lang="hr-HR" sz="2700" b="1" spc="-8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DIV</a:t>
            </a:r>
            <a:r>
              <a:rPr lang="en-US" sz="2700" b="1" spc="-8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B) I (</a:t>
            </a:r>
            <a:r>
              <a:rPr lang="en-US" sz="2700" b="1" spc="-8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trunc</a:t>
            </a:r>
            <a:r>
              <a:rPr lang="en-US" sz="2700" b="1" spc="-8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(A / B) = A </a:t>
            </a:r>
            <a:r>
              <a:rPr lang="hr-HR" sz="2700" b="1" spc="-8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MOD</a:t>
            </a:r>
            <a:r>
              <a:rPr lang="en-US" sz="2700" b="1" spc="-8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B)</a:t>
            </a:r>
            <a:endParaRPr lang="hr-HR" sz="2700" b="1" spc="-8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92075" indent="19050">
              <a:spcBef>
                <a:spcPts val="3000"/>
              </a:spcBef>
              <a:buNone/>
            </a:pPr>
            <a:r>
              <a:rPr lang="hr-HR" sz="2600" b="1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hr-HR" sz="2600" b="1" dirty="0" err="1">
                <a:solidFill>
                  <a:srgbClr val="FF0000"/>
                </a:solidFill>
                <a:latin typeface="Comic Sans MS" pitchFamily="66" charset="0"/>
              </a:rPr>
              <a:t>round</a:t>
            </a:r>
            <a:r>
              <a:rPr lang="hr-HR" sz="2600" b="1" dirty="0">
                <a:solidFill>
                  <a:srgbClr val="FF0000"/>
                </a:solidFill>
                <a:latin typeface="Comic Sans MS" pitchFamily="66" charset="0"/>
              </a:rPr>
              <a:t>(1,33)=4 DIV 3) I (</a:t>
            </a:r>
            <a:r>
              <a:rPr lang="hr-HR" sz="2600" b="1" dirty="0" err="1">
                <a:solidFill>
                  <a:srgbClr val="FF0000"/>
                </a:solidFill>
                <a:latin typeface="Comic Sans MS" pitchFamily="66" charset="0"/>
              </a:rPr>
              <a:t>trunc</a:t>
            </a:r>
            <a:r>
              <a:rPr lang="hr-HR" sz="2600" b="1" dirty="0">
                <a:solidFill>
                  <a:srgbClr val="FF0000"/>
                </a:solidFill>
                <a:latin typeface="Comic Sans MS" pitchFamily="66" charset="0"/>
              </a:rPr>
              <a:t>(1,33)=4 MOD 3)</a:t>
            </a:r>
          </a:p>
          <a:p>
            <a:pPr marL="92075" indent="19050">
              <a:spcBef>
                <a:spcPts val="1200"/>
              </a:spcBef>
              <a:buNone/>
              <a:tabLst>
                <a:tab pos="5738813" algn="l"/>
              </a:tabLst>
            </a:pPr>
            <a:r>
              <a:rPr lang="hr-HR" sz="2600" b="1" dirty="0">
                <a:solidFill>
                  <a:srgbClr val="FF0000"/>
                </a:solidFill>
                <a:latin typeface="Comic Sans MS" pitchFamily="66" charset="0"/>
              </a:rPr>
              <a:t>(1=1) I (1=1</a:t>
            </a:r>
            <a:r>
              <a:rPr lang="hr-HR" sz="2600" b="1" dirty="0" smtClean="0">
                <a:solidFill>
                  <a:srgbClr val="FF0000"/>
                </a:solidFill>
                <a:latin typeface="Comic Sans MS" pitchFamily="66" charset="0"/>
              </a:rPr>
              <a:t>)	R: istina (1)</a:t>
            </a:r>
            <a:endParaRPr lang="en-US" sz="2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34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Zadatak 4.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554163"/>
            <a:ext cx="8491496" cy="452596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r-HR" dirty="0" smtClean="0"/>
              <a:t>Kako zapisati izraz koji opisuje rečenicu: </a:t>
            </a:r>
            <a:br>
              <a:rPr lang="hr-HR" dirty="0" smtClean="0"/>
            </a:br>
            <a:r>
              <a:rPr lang="hr-HR" sz="2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Broj x je djeljiv sa </a:t>
            </a:r>
            <a:r>
              <a:rPr lang="hr-HR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7</a:t>
            </a:r>
            <a:r>
              <a:rPr lang="hr-HR" sz="2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hr-HR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ili je negativan.</a:t>
            </a:r>
          </a:p>
          <a:p>
            <a:pPr marL="898525" indent="0">
              <a:spcAft>
                <a:spcPts val="1800"/>
              </a:spcAft>
              <a:buNone/>
            </a:pPr>
            <a:r>
              <a:rPr lang="hr-HR" sz="2600" b="1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hr-HR" sz="2600" b="1" dirty="0">
                <a:solidFill>
                  <a:srgbClr val="FF0000"/>
                </a:solidFill>
                <a:latin typeface="Comic Sans MS" pitchFamily="66" charset="0"/>
              </a:rPr>
              <a:t>x MOD 7 = 0) ILI (x &lt; 0)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22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5.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5533" y="1554163"/>
            <a:ext cx="9007523" cy="4525962"/>
          </a:xfrm>
        </p:spPr>
        <p:txBody>
          <a:bodyPr/>
          <a:lstStyle/>
          <a:p>
            <a:pPr algn="just">
              <a:spcAft>
                <a:spcPts val="1800"/>
              </a:spcAft>
            </a:pPr>
            <a:r>
              <a:rPr lang="hr-HR" dirty="0" smtClean="0"/>
              <a:t>Broj </a:t>
            </a:r>
            <a:r>
              <a:rPr lang="hr-HR" b="1" i="1" dirty="0" smtClean="0"/>
              <a:t>a</a:t>
            </a:r>
            <a:r>
              <a:rPr lang="hr-HR" dirty="0" smtClean="0"/>
              <a:t> ima svojstvo da je </a:t>
            </a:r>
            <a:r>
              <a:rPr lang="hr-HR" b="1" i="1" dirty="0" smtClean="0"/>
              <a:t>pozitivan,</a:t>
            </a:r>
            <a:r>
              <a:rPr lang="hr-HR" dirty="0" smtClean="0"/>
              <a:t> </a:t>
            </a:r>
            <a:r>
              <a:rPr lang="hr-HR" b="1" i="1" dirty="0" smtClean="0"/>
              <a:t>paran </a:t>
            </a:r>
            <a:r>
              <a:rPr lang="hr-HR" dirty="0" smtClean="0"/>
              <a:t>broj koji </a:t>
            </a:r>
            <a:r>
              <a:rPr lang="hr-HR" b="1" i="1" dirty="0" smtClean="0"/>
              <a:t>nije djeljiv s 3</a:t>
            </a:r>
            <a:r>
              <a:rPr lang="hr-HR" dirty="0" smtClean="0"/>
              <a:t>. Koji od navedenih logičkih izraza opisuje prethodnu rečenicu?</a:t>
            </a:r>
          </a:p>
          <a:p>
            <a:pPr marL="803275" lvl="1" indent="-441325">
              <a:lnSpc>
                <a:spcPct val="100000"/>
              </a:lnSpc>
              <a:buSzPct val="100000"/>
              <a:buFont typeface="+mj-lt"/>
              <a:buAutoNum type="alphaUcPeriod"/>
            </a:pPr>
            <a:r>
              <a:rPr lang="it-IT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(a </a:t>
            </a:r>
            <a:r>
              <a:rPr lang="hr-HR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DIV</a:t>
            </a:r>
            <a:r>
              <a:rPr lang="it-IT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2 = 0) I (a </a:t>
            </a:r>
            <a:r>
              <a:rPr lang="hr-HR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DIV</a:t>
            </a:r>
            <a:r>
              <a:rPr lang="it-IT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3 = 0) ILI (a &gt; 0)</a:t>
            </a:r>
          </a:p>
          <a:p>
            <a:pPr marL="803275" lvl="1" indent="-441325">
              <a:lnSpc>
                <a:spcPct val="100000"/>
              </a:lnSpc>
              <a:buSzPct val="100000"/>
              <a:buFont typeface="+mj-lt"/>
              <a:buAutoNum type="alphaUcPeriod"/>
            </a:pPr>
            <a:r>
              <a:rPr lang="it-IT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(a </a:t>
            </a:r>
            <a:r>
              <a:rPr lang="hr-HR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DIV</a:t>
            </a:r>
            <a:r>
              <a:rPr lang="it-IT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3 &lt;&gt; 0) ILI (a </a:t>
            </a:r>
            <a:r>
              <a:rPr lang="hr-HR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DIV</a:t>
            </a:r>
            <a:r>
              <a:rPr lang="it-IT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2 = 0) ILI (a &gt; 0)</a:t>
            </a:r>
          </a:p>
          <a:p>
            <a:pPr marL="803275" lvl="1" indent="-441325">
              <a:lnSpc>
                <a:spcPct val="100000"/>
              </a:lnSpc>
              <a:buSzPct val="100000"/>
              <a:buFont typeface="+mj-lt"/>
              <a:buAutoNum type="alphaUcPeriod"/>
            </a:pPr>
            <a:r>
              <a:rPr lang="it-IT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(a </a:t>
            </a:r>
            <a:r>
              <a:rPr lang="hr-HR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MOD</a:t>
            </a:r>
            <a:r>
              <a:rPr lang="it-IT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3 &lt;&gt; 0) ILI (a </a:t>
            </a:r>
            <a:r>
              <a:rPr lang="hr-HR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MOD</a:t>
            </a:r>
            <a:r>
              <a:rPr lang="it-IT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2 = 0) ILI (a &gt;= 0)</a:t>
            </a:r>
            <a:endParaRPr lang="hr-HR" sz="26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803275" lvl="1" indent="-441325">
              <a:lnSpc>
                <a:spcPct val="100000"/>
              </a:lnSpc>
              <a:buSzPct val="100000"/>
              <a:buFont typeface="+mj-lt"/>
              <a:buAutoNum type="alphaUcPeriod"/>
            </a:pPr>
            <a:r>
              <a:rPr lang="it-IT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(a &gt; 0) I (a </a:t>
            </a:r>
            <a:r>
              <a:rPr lang="hr-HR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MOD</a:t>
            </a:r>
            <a:r>
              <a:rPr lang="it-IT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2 = 0) I (a </a:t>
            </a:r>
            <a:r>
              <a:rPr lang="hr-HR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MOD</a:t>
            </a:r>
            <a:r>
              <a:rPr lang="it-IT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3 &lt;&gt; 0)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7510172" y="6050169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kern="800" dirty="0" smtClean="0">
                <a:solidFill>
                  <a:srgbClr val="FF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R: D</a:t>
            </a:r>
            <a:endParaRPr lang="hr-HR" sz="2600" b="1" kern="800" dirty="0">
              <a:solidFill>
                <a:srgbClr val="FF000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6.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80112" y="1340768"/>
            <a:ext cx="2843585" cy="403244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69863" indent="19050"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x := 4;</a:t>
            </a:r>
          </a:p>
          <a:p>
            <a:pPr marL="169863" indent="19050"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y := -3;</a:t>
            </a:r>
            <a:endParaRPr lang="hr-HR" dirty="0" smtClean="0"/>
          </a:p>
          <a:p>
            <a:pPr marL="169863" indent="19050"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x := x + y;</a:t>
            </a:r>
          </a:p>
          <a:p>
            <a:pPr marL="169863" indent="19050"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y :=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x + y;</a:t>
            </a:r>
          </a:p>
          <a:p>
            <a:pPr marL="169863" indent="19050">
              <a:buNone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x := x + y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;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 bwMode="auto">
          <a:xfrm>
            <a:off x="395536" y="1700808"/>
            <a:ext cx="4680520" cy="445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1pPr>
            <a:lvl2pPr marL="742950" indent="-285750" algn="l" rtl="0" fontAlgn="base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3pPr>
            <a:lvl4pPr marL="16002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4pPr>
            <a:lvl5pPr marL="20574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/>
              <a:t>Koliku će vrijednost imati varijabla </a:t>
            </a:r>
            <a:r>
              <a:rPr lang="hr-HR" b="1" i="1" dirty="0"/>
              <a:t>x</a:t>
            </a:r>
            <a:r>
              <a:rPr lang="hr-HR" dirty="0"/>
              <a:t> nakon izvođenja sljedećih naredaba</a:t>
            </a:r>
            <a:r>
              <a:rPr lang="hr-HR" dirty="0" smtClean="0"/>
              <a:t>?</a:t>
            </a:r>
          </a:p>
          <a:p>
            <a:pPr marL="803275" indent="0" algn="just">
              <a:spcBef>
                <a:spcPts val="4200"/>
              </a:spcBef>
              <a:buNone/>
            </a:pPr>
            <a:r>
              <a:rPr lang="hr-HR" sz="2600" b="1" dirty="0">
                <a:solidFill>
                  <a:srgbClr val="FF0000"/>
                </a:solidFill>
                <a:latin typeface="Comic Sans MS" pitchFamily="66" charset="0"/>
              </a:rPr>
              <a:t>x=4-3=1</a:t>
            </a:r>
          </a:p>
          <a:p>
            <a:pPr marL="803275" indent="0" algn="just">
              <a:buNone/>
            </a:pPr>
            <a:r>
              <a:rPr lang="hr-HR" sz="2600" b="1" dirty="0">
                <a:solidFill>
                  <a:srgbClr val="FF0000"/>
                </a:solidFill>
                <a:latin typeface="Comic Sans MS" pitchFamily="66" charset="0"/>
              </a:rPr>
              <a:t>y=1-3=-2</a:t>
            </a:r>
          </a:p>
          <a:p>
            <a:pPr marL="803275" indent="0" algn="just">
              <a:buNone/>
            </a:pPr>
            <a:r>
              <a:rPr lang="hr-HR" sz="2600" b="1" dirty="0">
                <a:solidFill>
                  <a:srgbClr val="FF0000"/>
                </a:solidFill>
                <a:latin typeface="Comic Sans MS" pitchFamily="66" charset="0"/>
              </a:rPr>
              <a:t>x=1-2=</a:t>
            </a:r>
            <a:r>
              <a:rPr lang="hr-HR" sz="2600" u="sng" dirty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hr-HR" sz="2600" b="1" u="sng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7.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554163"/>
            <a:ext cx="8478324" cy="4525962"/>
          </a:xfrm>
        </p:spPr>
        <p:txBody>
          <a:bodyPr/>
          <a:lstStyle/>
          <a:p>
            <a:r>
              <a:rPr lang="hr-HR" dirty="0" smtClean="0"/>
              <a:t>Kolika je vrijednost varijable </a:t>
            </a:r>
            <a:r>
              <a:rPr lang="hr-HR" b="1" i="1" dirty="0" smtClean="0"/>
              <a:t>x </a:t>
            </a:r>
            <a:r>
              <a:rPr lang="hr-HR" dirty="0" smtClean="0"/>
              <a:t>nakon izvođenja ovih naredaba?</a:t>
            </a:r>
          </a:p>
          <a:p>
            <a:pPr marL="358775" indent="19050">
              <a:spcBef>
                <a:spcPts val="1200"/>
              </a:spcBef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 := 3;</a:t>
            </a:r>
          </a:p>
          <a:p>
            <a:pPr marL="358775" indent="19050">
              <a:spcBef>
                <a:spcPts val="1200"/>
              </a:spcBef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b := 2;</a:t>
            </a:r>
          </a:p>
          <a:p>
            <a:pPr marL="358775" indent="19050">
              <a:spcBef>
                <a:spcPts val="1200"/>
              </a:spcBef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 := 1;</a:t>
            </a:r>
          </a:p>
          <a:p>
            <a:pPr marL="358775" indent="19050">
              <a:spcBef>
                <a:spcPts val="1200"/>
              </a:spcBef>
              <a:buNone/>
            </a:pPr>
            <a:r>
              <a:rPr lang="hr-HR" sz="2700" b="1" spc="-8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x := NE (c&lt;b) I (c&lt;a) ILI NE (b&gt;a);</a:t>
            </a:r>
          </a:p>
          <a:p>
            <a:pPr marL="358775" indent="19050">
              <a:buNone/>
            </a:pPr>
            <a:r>
              <a:rPr lang="hr-HR" sz="2600" b="1" dirty="0">
                <a:solidFill>
                  <a:srgbClr val="FF0000"/>
                </a:solidFill>
                <a:latin typeface="Comic Sans MS" pitchFamily="66" charset="0"/>
              </a:rPr>
              <a:t>NE (1) I (1) ILI NE (0) = 0 I 1 ILI 1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7596336" y="5786454"/>
            <a:ext cx="11190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kern="800" dirty="0">
                <a:solidFill>
                  <a:srgbClr val="FF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R: 1</a:t>
            </a:r>
          </a:p>
        </p:txBody>
      </p:sp>
    </p:spTree>
    <p:extLst>
      <p:ext uri="{BB962C8B-B14F-4D97-AF65-F5344CB8AC3E}">
        <p14:creationId xmlns:p14="http://schemas.microsoft.com/office/powerpoint/2010/main" val="37052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Programska struktura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hr-HR" smtClean="0"/>
              <a:t>Opisuje </a:t>
            </a:r>
            <a:r>
              <a:rPr lang="hr-HR" b="1" i="1" smtClean="0"/>
              <a:t>način</a:t>
            </a:r>
            <a:r>
              <a:rPr lang="hr-HR" smtClean="0"/>
              <a:t> i </a:t>
            </a:r>
            <a:r>
              <a:rPr lang="hr-HR" b="1" i="1" smtClean="0"/>
              <a:t>redoslijed</a:t>
            </a:r>
            <a:r>
              <a:rPr lang="hr-HR" smtClean="0"/>
              <a:t> </a:t>
            </a:r>
            <a:r>
              <a:rPr lang="hr-HR" b="1" i="1" smtClean="0"/>
              <a:t>izvršavanja </a:t>
            </a:r>
            <a:r>
              <a:rPr lang="hr-HR" smtClean="0"/>
              <a:t>pojedinih </a:t>
            </a:r>
            <a:r>
              <a:rPr lang="hr-HR" b="1" i="1" smtClean="0"/>
              <a:t>radnji</a:t>
            </a:r>
            <a:r>
              <a:rPr lang="hr-HR" smtClean="0"/>
              <a:t> koje dovode do konačnog rješenja zadatka. </a:t>
            </a:r>
          </a:p>
          <a:p>
            <a:pPr>
              <a:lnSpc>
                <a:spcPct val="105000"/>
              </a:lnSpc>
            </a:pPr>
            <a:r>
              <a:rPr lang="hr-HR" smtClean="0"/>
              <a:t>Razlikuju se osnovne programske strukture:</a:t>
            </a:r>
          </a:p>
          <a:p>
            <a:pPr lvl="1">
              <a:lnSpc>
                <a:spcPct val="105000"/>
              </a:lnSpc>
            </a:pPr>
            <a:r>
              <a:rPr lang="hr-HR" b="1" i="1" smtClean="0"/>
              <a:t>pravocrtna</a:t>
            </a:r>
            <a:r>
              <a:rPr lang="hr-HR" smtClean="0"/>
              <a:t> programska strutura (slijed, niz),</a:t>
            </a:r>
          </a:p>
          <a:p>
            <a:pPr lvl="1">
              <a:lnSpc>
                <a:spcPct val="105000"/>
              </a:lnSpc>
            </a:pPr>
            <a:r>
              <a:rPr lang="hr-HR" smtClean="0"/>
              <a:t>struktura </a:t>
            </a:r>
            <a:r>
              <a:rPr lang="hr-HR" b="1" i="1" smtClean="0"/>
              <a:t>grananja</a:t>
            </a:r>
            <a:r>
              <a:rPr lang="hr-HR" smtClean="0"/>
              <a:t>,</a:t>
            </a:r>
          </a:p>
          <a:p>
            <a:pPr lvl="1">
              <a:lnSpc>
                <a:spcPct val="105000"/>
              </a:lnSpc>
            </a:pPr>
            <a:r>
              <a:rPr lang="hr-HR" smtClean="0"/>
              <a:t>struktura </a:t>
            </a:r>
            <a:r>
              <a:rPr lang="hr-HR" b="1" i="1" smtClean="0"/>
              <a:t>petlje</a:t>
            </a:r>
            <a:r>
              <a:rPr lang="hr-HR" smtClean="0"/>
              <a:t>.</a:t>
            </a:r>
            <a:endParaRPr lang="en-US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mtClean="0"/>
              <a:t>Naredbe pravocrtne strukture</a:t>
            </a:r>
            <a:r>
              <a:rPr lang="en-US" smtClean="0"/>
              <a:t> </a:t>
            </a:r>
            <a:endParaRPr lang="hr-HR"/>
          </a:p>
        </p:txBody>
      </p:sp>
      <p:sp>
        <p:nvSpPr>
          <p:cNvPr id="7" name="Rezervirano mjesto sadržaja 2"/>
          <p:cNvSpPr>
            <a:spLocks noGrp="1"/>
          </p:cNvSpPr>
          <p:nvPr>
            <p:ph idx="1"/>
          </p:nvPr>
        </p:nvSpPr>
        <p:spPr>
          <a:xfrm>
            <a:off x="428596" y="3714752"/>
            <a:ext cx="8215370" cy="1643074"/>
          </a:xfrm>
        </p:spPr>
        <p:txBody>
          <a:bodyPr/>
          <a:lstStyle/>
          <a:p>
            <a:pPr algn="just"/>
            <a:r>
              <a:rPr lang="hr-HR" smtClean="0"/>
              <a:t>Iza naredbe, unutar para okruglih zagrada </a:t>
            </a:r>
            <a:r>
              <a:rPr lang="hr-HR" b="1" i="1" smtClean="0"/>
              <a:t>navode se varijable</a:t>
            </a:r>
            <a:r>
              <a:rPr lang="hr-HR" smtClean="0"/>
              <a:t> u koje će se pohraniti uneseni podaci ili ćiji će se sadržaj ispisati, npr.: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1571604" y="1428736"/>
          <a:ext cx="6262710" cy="21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r>
                        <a:rPr lang="hr-HR" sz="2800" b="0" smtClean="0"/>
                        <a:t>opis</a:t>
                      </a:r>
                      <a:endParaRPr lang="hr-HR" sz="2800" b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hr-HR" sz="2800" b="0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naredbe pseudo jezika</a:t>
                      </a:r>
                      <a:endParaRPr kumimoji="0" lang="hr-HR" sz="2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u="sng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ulaz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ispis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u="sng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izlaz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733360"/>
              </p:ext>
            </p:extLst>
          </p:nvPr>
        </p:nvGraphicFramePr>
        <p:xfrm>
          <a:off x="1643042" y="5643578"/>
          <a:ext cx="5857916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u="sng" spc="140" baseline="0" dirty="0" smtClean="0"/>
                        <a:t>ulaz</a:t>
                      </a:r>
                      <a:r>
                        <a:rPr lang="hr-HR" sz="2800" spc="140" baseline="0" dirty="0" smtClean="0"/>
                        <a:t>(a,b);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1" u="sng" kern="1200" spc="14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izlaz</a:t>
                      </a:r>
                      <a:r>
                        <a:rPr kumimoji="0" lang="hr-HR" sz="2800" b="1" u="none" kern="1200" spc="14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(d);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Pravocrtna programska struktura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6483" y="1554163"/>
            <a:ext cx="6407219" cy="4525962"/>
          </a:xfrm>
        </p:spPr>
        <p:txBody>
          <a:bodyPr/>
          <a:lstStyle/>
          <a:p>
            <a:r>
              <a:rPr lang="hr-HR" smtClean="0"/>
              <a:t>Korisnik unosi dva broja, brojevi se zbrajaju, a dobiveni se zbroj ispisuje.</a:t>
            </a:r>
          </a:p>
          <a:p>
            <a:endParaRPr lang="hr-HR" smtClean="0"/>
          </a:p>
          <a:p>
            <a:endParaRPr lang="hr-HR" sz="4000" smtClean="0"/>
          </a:p>
          <a:p>
            <a:pPr algn="just"/>
            <a:r>
              <a:rPr lang="hr-HR" smtClean="0"/>
              <a:t>Program se odvija uvijek istim slijedom naredbi bez obzira na unesene podatke.</a:t>
            </a:r>
            <a:endParaRPr lang="en-US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857496"/>
            <a:ext cx="2286016" cy="165024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8" descr="PJS_110_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500174"/>
            <a:ext cx="2111075" cy="492922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Vrijednost varijable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Varijabli</a:t>
            </a:r>
            <a:r>
              <a:rPr lang="en-US" dirty="0" smtClean="0"/>
              <a:t> se </a:t>
            </a:r>
            <a:r>
              <a:rPr lang="en-US" dirty="0" err="1" smtClean="0"/>
              <a:t>vrijednost</a:t>
            </a:r>
            <a:r>
              <a:rPr lang="en-US" dirty="0" smtClean="0"/>
              <a:t> </a:t>
            </a:r>
            <a:r>
              <a:rPr lang="en-US" dirty="0" err="1" smtClean="0"/>
              <a:t>pridružuje</a:t>
            </a:r>
            <a:r>
              <a:rPr lang="en-US" dirty="0" smtClean="0"/>
              <a:t> s </a:t>
            </a:r>
            <a:r>
              <a:rPr lang="en-US" dirty="0" err="1" smtClean="0"/>
              <a:t>pomoću</a:t>
            </a:r>
            <a:r>
              <a:rPr lang="en-US" b="1" i="1" dirty="0" smtClean="0"/>
              <a:t> </a:t>
            </a:r>
            <a:r>
              <a:rPr lang="en-US" b="1" i="1" dirty="0" err="1" smtClean="0"/>
              <a:t>operatora</a:t>
            </a:r>
            <a:r>
              <a:rPr lang="en-US" b="1" i="1" dirty="0" smtClean="0"/>
              <a:t> </a:t>
            </a:r>
            <a:r>
              <a:rPr lang="en-US" b="1" i="1" dirty="0" err="1" smtClean="0"/>
              <a:t>pridruživanja</a:t>
            </a:r>
            <a:r>
              <a:rPr lang="hr-HR" dirty="0" smtClean="0"/>
              <a:t>. Za ovu </a:t>
            </a:r>
            <a:r>
              <a:rPr lang="en-US" dirty="0" err="1" smtClean="0"/>
              <a:t>inačic</a:t>
            </a:r>
            <a:r>
              <a:rPr lang="hr-HR" dirty="0" smtClean="0"/>
              <a:t>u</a:t>
            </a:r>
            <a:r>
              <a:rPr lang="en-US" dirty="0" smtClean="0"/>
              <a:t> pseudo </a:t>
            </a:r>
            <a:r>
              <a:rPr lang="en-US" dirty="0" err="1" smtClean="0"/>
              <a:t>jezika</a:t>
            </a:r>
            <a:r>
              <a:rPr lang="en-US" dirty="0" smtClean="0"/>
              <a:t> </a:t>
            </a:r>
            <a:r>
              <a:rPr lang="hr-HR" dirty="0" smtClean="0"/>
              <a:t>to je </a:t>
            </a:r>
            <a:r>
              <a:rPr lang="en-US" sz="3200" b="1" i="1" dirty="0" smtClean="0"/>
              <a:t>:=</a:t>
            </a:r>
            <a:endParaRPr lang="hr-HR" i="1" dirty="0" smtClean="0"/>
          </a:p>
          <a:p>
            <a:pPr>
              <a:buNone/>
            </a:pPr>
            <a:r>
              <a:rPr lang="hr-HR" sz="2400" dirty="0" smtClean="0"/>
              <a:t>	</a:t>
            </a:r>
            <a:r>
              <a:rPr lang="en-US" sz="2400" dirty="0" err="1" smtClean="0"/>
              <a:t>Npr</a:t>
            </a:r>
            <a:r>
              <a:rPr lang="en-US" sz="2400" dirty="0" smtClean="0"/>
              <a:t>. </a:t>
            </a:r>
            <a:r>
              <a:rPr lang="en-US" sz="2400" dirty="0" err="1" smtClean="0"/>
              <a:t>izraz</a:t>
            </a:r>
            <a:r>
              <a:rPr lang="en-US" sz="2400" dirty="0" smtClean="0"/>
              <a:t> </a:t>
            </a:r>
            <a:r>
              <a:rPr lang="en-US" sz="2400" b="1" dirty="0" smtClean="0"/>
              <a:t>x:=3 </a:t>
            </a:r>
            <a:r>
              <a:rPr lang="en-US" sz="2400" dirty="0" smtClean="0"/>
              <a:t>se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čitati</a:t>
            </a:r>
            <a:r>
              <a:rPr lang="en-US" sz="2400" dirty="0" smtClean="0"/>
              <a:t> "</a:t>
            </a:r>
            <a:r>
              <a:rPr lang="en-US" sz="2400" dirty="0" err="1" smtClean="0"/>
              <a:t>varijabli</a:t>
            </a:r>
            <a:r>
              <a:rPr lang="en-US" sz="2400" dirty="0" smtClean="0"/>
              <a:t> x se </a:t>
            </a:r>
            <a:r>
              <a:rPr lang="en-US" sz="2400" dirty="0" err="1" smtClean="0"/>
              <a:t>pridružuje</a:t>
            </a:r>
            <a:r>
              <a:rPr lang="en-US" sz="2400" dirty="0" smtClean="0"/>
              <a:t> </a:t>
            </a:r>
            <a:r>
              <a:rPr lang="en-US" sz="2400" dirty="0" err="1" smtClean="0"/>
              <a:t>broj</a:t>
            </a:r>
            <a:r>
              <a:rPr lang="en-US" sz="2400" dirty="0" smtClean="0"/>
              <a:t> 3".</a:t>
            </a: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 algn="just"/>
            <a:r>
              <a:rPr lang="en-US" b="1" i="1" dirty="0" err="1" smtClean="0"/>
              <a:t>Svaka</a:t>
            </a:r>
            <a:r>
              <a:rPr lang="en-US" b="1" i="1" dirty="0" smtClean="0"/>
              <a:t> </a:t>
            </a:r>
            <a:r>
              <a:rPr lang="en-US" b="1" i="1" dirty="0" err="1" smtClean="0"/>
              <a:t>naredba</a:t>
            </a:r>
            <a:r>
              <a:rPr lang="en-US" b="1" i="1" dirty="0" smtClean="0"/>
              <a:t>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inačice</a:t>
            </a:r>
            <a:r>
              <a:rPr lang="en-US" dirty="0" smtClean="0"/>
              <a:t> pseudo </a:t>
            </a:r>
            <a:r>
              <a:rPr lang="en-US" dirty="0" err="1" smtClean="0"/>
              <a:t>jezika</a:t>
            </a:r>
            <a:r>
              <a:rPr lang="en-US" dirty="0" smtClean="0"/>
              <a:t> </a:t>
            </a:r>
            <a:r>
              <a:rPr lang="en-US" dirty="0" err="1" smtClean="0"/>
              <a:t>završava</a:t>
            </a:r>
            <a:r>
              <a:rPr lang="en-US" dirty="0" smtClean="0"/>
              <a:t> </a:t>
            </a:r>
            <a:r>
              <a:rPr lang="en-US" dirty="0" err="1" smtClean="0"/>
              <a:t>znakom</a:t>
            </a:r>
            <a:r>
              <a:rPr lang="en-US" dirty="0" smtClean="0"/>
              <a:t> </a:t>
            </a:r>
            <a:r>
              <a:rPr lang="en-US" dirty="0" err="1" smtClean="0"/>
              <a:t>točka-zarez</a:t>
            </a:r>
            <a:r>
              <a:rPr lang="en-US" dirty="0" smtClean="0"/>
              <a:t> (</a:t>
            </a:r>
            <a:r>
              <a:rPr lang="en-US" b="1" i="1" dirty="0" smtClean="0"/>
              <a:t>;</a:t>
            </a:r>
            <a:r>
              <a:rPr lang="en-US" dirty="0" smtClean="0"/>
              <a:t>). </a:t>
            </a:r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1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227640" cy="4525962"/>
          </a:xfrm>
        </p:spPr>
        <p:txBody>
          <a:bodyPr/>
          <a:lstStyle/>
          <a:p>
            <a:pPr algn="just"/>
            <a:r>
              <a:rPr lang="hr-HR" dirty="0" smtClean="0"/>
              <a:t>Potrebno je unijeti cijenu proizvoda </a:t>
            </a:r>
            <a:r>
              <a:rPr lang="hr-HR" b="1" dirty="0" smtClean="0"/>
              <a:t>c</a:t>
            </a:r>
            <a:r>
              <a:rPr lang="hr-HR" dirty="0" smtClean="0"/>
              <a:t> i postotak sniženja </a:t>
            </a:r>
            <a:r>
              <a:rPr lang="hr-HR" b="1" dirty="0" smtClean="0"/>
              <a:t>p</a:t>
            </a:r>
            <a:r>
              <a:rPr lang="hr-HR" dirty="0" smtClean="0"/>
              <a:t> pa izračunati cijenu proizvoda nakon sniženja i ispisati je. </a:t>
            </a:r>
          </a:p>
          <a:p>
            <a:pPr algn="just"/>
            <a:endParaRPr lang="hr-HR" sz="1000" dirty="0" smtClean="0"/>
          </a:p>
          <a:p>
            <a:pPr lvl="1" algn="just">
              <a:spcBef>
                <a:spcPts val="600"/>
              </a:spcBef>
              <a:buNone/>
              <a:defRPr/>
            </a:pPr>
            <a:r>
              <a:rPr lang="hr-HR" sz="3200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ulaz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(c, p);</a:t>
            </a:r>
          </a:p>
          <a:p>
            <a:pPr lvl="1" algn="just">
              <a:spcBef>
                <a:spcPts val="600"/>
              </a:spcBef>
              <a:buNone/>
              <a:defRPr/>
            </a:pP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 := c - c*p/100;</a:t>
            </a:r>
          </a:p>
          <a:p>
            <a:pPr lvl="1" algn="just">
              <a:spcBef>
                <a:spcPts val="600"/>
              </a:spcBef>
              <a:buNone/>
              <a:defRPr/>
            </a:pPr>
            <a:r>
              <a:rPr lang="hr-HR" sz="3200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izlaz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(s);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08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</a:t>
            </a:r>
            <a:r>
              <a:rPr lang="hr-HR" dirty="0" smtClean="0"/>
              <a:t>2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227640" cy="4525962"/>
          </a:xfrm>
        </p:spPr>
        <p:txBody>
          <a:bodyPr/>
          <a:lstStyle/>
          <a:p>
            <a:pPr algn="just"/>
            <a:r>
              <a:rPr lang="hr-HR" dirty="0" smtClean="0"/>
              <a:t>Potrebno je unijeti vrijednosti kateta pravokutnog trokuta pa izračunati i ispisati vrijednost hipotenuze.</a:t>
            </a:r>
          </a:p>
          <a:p>
            <a:pPr algn="just"/>
            <a:endParaRPr lang="hr-HR" dirty="0" smtClean="0"/>
          </a:p>
          <a:p>
            <a:pPr lvl="1" algn="just">
              <a:spcBef>
                <a:spcPts val="600"/>
              </a:spcBef>
              <a:buNone/>
              <a:defRPr/>
            </a:pPr>
            <a:r>
              <a:rPr lang="hr-HR" sz="3200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ulaz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(a,b);</a:t>
            </a:r>
          </a:p>
          <a:p>
            <a:pPr lvl="1" algn="just">
              <a:spcBef>
                <a:spcPts val="600"/>
              </a:spcBef>
              <a:buNone/>
              <a:defRPr/>
            </a:pP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 := </a:t>
            </a:r>
            <a:r>
              <a:rPr lang="hr-HR" sz="32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sqrt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 </a:t>
            </a:r>
            <a:r>
              <a:rPr lang="hr-HR" sz="32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sqr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(a)+</a:t>
            </a:r>
            <a:r>
              <a:rPr lang="hr-HR" sz="32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sqr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hr-HR" sz="32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b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) );</a:t>
            </a:r>
          </a:p>
          <a:p>
            <a:pPr lvl="1" algn="just">
              <a:spcBef>
                <a:spcPts val="600"/>
              </a:spcBef>
              <a:buNone/>
              <a:defRPr/>
            </a:pPr>
            <a:r>
              <a:rPr lang="hr-HR" sz="3200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izlaz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(c);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723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</a:t>
            </a:r>
            <a:r>
              <a:rPr lang="hr-HR" dirty="0" smtClean="0"/>
              <a:t>3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155632" cy="4525962"/>
          </a:xfrm>
        </p:spPr>
        <p:txBody>
          <a:bodyPr/>
          <a:lstStyle/>
          <a:p>
            <a:pPr algn="just"/>
            <a:r>
              <a:rPr lang="hr-HR" dirty="0" smtClean="0"/>
              <a:t>Potrebno je unijeti cijeli broj a potom ispisati znamenku najmanje težinske vrijednosti tog broja.</a:t>
            </a:r>
          </a:p>
          <a:p>
            <a:pPr algn="just"/>
            <a:endParaRPr lang="hr-HR" dirty="0" smtClean="0"/>
          </a:p>
          <a:p>
            <a:pPr lvl="1" algn="just">
              <a:spcBef>
                <a:spcPts val="600"/>
              </a:spcBef>
              <a:buNone/>
              <a:defRPr/>
            </a:pPr>
            <a:r>
              <a:rPr lang="hr-HR" sz="3200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ulaz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(x);</a:t>
            </a:r>
          </a:p>
          <a:p>
            <a:pPr lvl="1" algn="just">
              <a:spcBef>
                <a:spcPts val="600"/>
              </a:spcBef>
              <a:buNone/>
              <a:defRPr/>
            </a:pP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 := x MOD 10;</a:t>
            </a:r>
          </a:p>
          <a:p>
            <a:pPr lvl="1" algn="just">
              <a:spcBef>
                <a:spcPts val="600"/>
              </a:spcBef>
              <a:buNone/>
              <a:defRPr/>
            </a:pPr>
            <a:r>
              <a:rPr lang="hr-HR" sz="3200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izlaz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(j);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06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</a:t>
            </a:r>
            <a:r>
              <a:rPr lang="hr-HR" dirty="0" smtClean="0"/>
              <a:t>4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28736"/>
            <a:ext cx="8219256" cy="4525962"/>
          </a:xfrm>
        </p:spPr>
        <p:txBody>
          <a:bodyPr/>
          <a:lstStyle/>
          <a:p>
            <a:pPr algn="just"/>
            <a:r>
              <a:rPr lang="hr-HR" sz="2600" dirty="0" smtClean="0"/>
              <a:t>Potrebno je unijeti troznamenkasti, cijeli broj a potom ispisati njegove znamenke počevši od znamenke najmanje težinske vrijednosti.</a:t>
            </a:r>
          </a:p>
          <a:p>
            <a:endParaRPr lang="hr-HR" sz="100" dirty="0" smtClean="0"/>
          </a:p>
          <a:p>
            <a:pPr lvl="1">
              <a:spcBef>
                <a:spcPts val="600"/>
              </a:spcBef>
              <a:buNone/>
              <a:defRPr/>
            </a:pPr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ulaz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(x);</a:t>
            </a:r>
          </a:p>
          <a:p>
            <a:pPr lvl="1">
              <a:spcBef>
                <a:spcPts val="600"/>
              </a:spcBef>
              <a:buNone/>
              <a:defRPr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 := x MOD 10;</a:t>
            </a:r>
          </a:p>
          <a:p>
            <a:pPr lvl="1">
              <a:spcBef>
                <a:spcPts val="600"/>
              </a:spcBef>
              <a:buNone/>
              <a:defRPr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d:=(x DIV 10) MOD 10;</a:t>
            </a:r>
          </a:p>
          <a:p>
            <a:pPr lvl="1">
              <a:spcBef>
                <a:spcPts val="600"/>
              </a:spcBef>
              <a:buNone/>
              <a:defRPr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s:=x DIV 100;</a:t>
            </a:r>
          </a:p>
          <a:p>
            <a:pPr lvl="1">
              <a:spcBef>
                <a:spcPts val="600"/>
              </a:spcBef>
              <a:buNone/>
              <a:defRPr/>
            </a:pPr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izlaz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(j,d,s);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706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</a:t>
            </a:r>
            <a:r>
              <a:rPr lang="hr-HR" dirty="0" smtClean="0"/>
              <a:t>5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Potrebno je zamijeniti sadržaj dvije varijable a i b.</a:t>
            </a:r>
          </a:p>
          <a:p>
            <a:endParaRPr lang="hr-HR" smtClean="0"/>
          </a:p>
          <a:p>
            <a:pPr lvl="1">
              <a:spcBef>
                <a:spcPts val="600"/>
              </a:spcBef>
              <a:buNone/>
              <a:defRPr/>
            </a:pPr>
            <a:r>
              <a:rPr lang="hr-HR" b="1" u="sng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ulaz</a:t>
            </a:r>
            <a:r>
              <a:rPr lang="hr-HR" b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(a,b);</a:t>
            </a:r>
          </a:p>
          <a:p>
            <a:pPr lvl="1">
              <a:spcBef>
                <a:spcPts val="600"/>
              </a:spcBef>
              <a:buNone/>
              <a:defRPr/>
            </a:pPr>
            <a:r>
              <a:rPr lang="hr-HR" b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 := a;</a:t>
            </a:r>
          </a:p>
          <a:p>
            <a:pPr lvl="1">
              <a:spcBef>
                <a:spcPts val="600"/>
              </a:spcBef>
              <a:buNone/>
              <a:defRPr/>
            </a:pPr>
            <a:r>
              <a:rPr lang="hr-HR" b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 := b;</a:t>
            </a:r>
          </a:p>
          <a:p>
            <a:pPr lvl="1">
              <a:spcBef>
                <a:spcPts val="600"/>
              </a:spcBef>
              <a:buNone/>
              <a:defRPr/>
            </a:pPr>
            <a:r>
              <a:rPr lang="hr-HR" b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b := c;</a:t>
            </a:r>
          </a:p>
          <a:p>
            <a:pPr lvl="1">
              <a:spcBef>
                <a:spcPts val="600"/>
              </a:spcBef>
              <a:buNone/>
              <a:defRPr/>
            </a:pPr>
            <a:r>
              <a:rPr lang="hr-HR" b="1" u="sng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izlaz</a:t>
            </a:r>
            <a:r>
              <a:rPr lang="hr-HR" b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(a,b);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336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Operator pridruživanja: </a:t>
            </a:r>
            <a:r>
              <a:rPr lang="hr-HR" dirty="0" err="1" smtClean="0"/>
              <a:t>pr</a:t>
            </a:r>
            <a:r>
              <a:rPr lang="hr-HR" dirty="0" smtClean="0"/>
              <a:t> 1.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37931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hr-HR" dirty="0" smtClean="0"/>
              <a:t>Kolika će biti vrijednost varijable </a:t>
            </a:r>
            <a:r>
              <a:rPr lang="hr-HR" b="1" dirty="0" smtClean="0"/>
              <a:t>X</a:t>
            </a:r>
            <a:r>
              <a:rPr lang="hr-HR" dirty="0" smtClean="0"/>
              <a:t> na kraju ovog odsječka?</a:t>
            </a:r>
          </a:p>
          <a:p>
            <a:pPr lvl="4">
              <a:buNone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X := 5;</a:t>
            </a:r>
          </a:p>
          <a:p>
            <a:pPr lvl="4">
              <a:buNone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X := 3;</a:t>
            </a:r>
          </a:p>
          <a:p>
            <a:pPr lvl="4">
              <a:buNone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X = 5;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21845" y="5373216"/>
            <a:ext cx="5124456" cy="80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hr-HR" sz="3200" b="0" i="0" u="none" strike="noStrike" kern="8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R:  </a:t>
            </a:r>
            <a:r>
              <a:rPr kumimoji="0" lang="hr-HR" sz="3200" b="1" i="0" u="none" strike="noStrike" kern="8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X </a:t>
            </a:r>
            <a:r>
              <a:rPr kumimoji="0" lang="hr-HR" sz="3200" b="0" i="0" u="none" strike="noStrike" kern="8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ima vrijednost </a:t>
            </a:r>
            <a:r>
              <a:rPr kumimoji="0" lang="hr-HR" sz="3200" b="1" i="0" u="none" strike="noStrike" kern="8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operatori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To su </a:t>
            </a:r>
            <a:r>
              <a:rPr lang="en-US" b="1" i="1" smtClean="0"/>
              <a:t>simboli</a:t>
            </a:r>
            <a:r>
              <a:rPr lang="en-US" smtClean="0"/>
              <a:t> koji predstavljaju određene f</a:t>
            </a:r>
            <a:r>
              <a:rPr lang="en-US" b="1" i="1" smtClean="0"/>
              <a:t>unkcije</a:t>
            </a:r>
            <a:r>
              <a:rPr lang="en-US" smtClean="0"/>
              <a:t>. </a:t>
            </a:r>
            <a:endParaRPr lang="hr-HR" smtClean="0"/>
          </a:p>
          <a:p>
            <a:r>
              <a:rPr lang="hr-HR" smtClean="0"/>
              <a:t>Može ih se </a:t>
            </a:r>
            <a:r>
              <a:rPr lang="en-US" smtClean="0"/>
              <a:t>svrstati u skupine, npr.: </a:t>
            </a:r>
            <a:endParaRPr lang="hr-HR" smtClean="0"/>
          </a:p>
          <a:p>
            <a:pPr lvl="1"/>
            <a:r>
              <a:rPr lang="en-US" b="1" i="1" smtClean="0"/>
              <a:t>aritmetički</a:t>
            </a:r>
            <a:r>
              <a:rPr lang="en-US" smtClean="0"/>
              <a:t> operatori, </a:t>
            </a:r>
            <a:endParaRPr lang="hr-HR" smtClean="0"/>
          </a:p>
          <a:p>
            <a:pPr lvl="1"/>
            <a:r>
              <a:rPr lang="en-US" b="1" i="1" smtClean="0"/>
              <a:t>logički</a:t>
            </a:r>
            <a:r>
              <a:rPr lang="en-US" smtClean="0"/>
              <a:t> operatori, </a:t>
            </a:r>
            <a:endParaRPr lang="hr-HR" smtClean="0"/>
          </a:p>
          <a:p>
            <a:pPr lvl="1"/>
            <a:r>
              <a:rPr lang="en-US" smtClean="0"/>
              <a:t>operatori uspoređivanja (</a:t>
            </a:r>
            <a:r>
              <a:rPr lang="en-US" b="1" i="1" smtClean="0"/>
              <a:t>relacijski</a:t>
            </a:r>
            <a:r>
              <a:rPr lang="en-US" smtClean="0"/>
              <a:t> operatori).</a:t>
            </a:r>
            <a:endParaRPr lang="hr-HR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Aritmetički operatori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55761"/>
              </p:ext>
            </p:extLst>
          </p:nvPr>
        </p:nvGraphicFramePr>
        <p:xfrm>
          <a:off x="857224" y="1500174"/>
          <a:ext cx="7572428" cy="482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r>
                        <a:rPr lang="hr-HR" sz="2800" dirty="0" smtClean="0"/>
                        <a:t>funkcija</a:t>
                      </a:r>
                      <a:endParaRPr lang="hr-HR" sz="28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hr-HR" sz="2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  <a:endParaRPr kumimoji="0" lang="hr-HR" sz="2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Zbrajanje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Oduzimanje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30238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Množenje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238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Dijeljenje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2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Cjelobrojni</a:t>
                      </a:r>
                      <a:r>
                        <a:rPr kumimoji="0" lang="hr-HR" sz="28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800" kern="12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rezultat</a:t>
                      </a: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dijeljenja</a:t>
                      </a:r>
                      <a:endParaRPr kumimoji="0" lang="hr-HR" sz="2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DIV</a:t>
                      </a:r>
                      <a:endParaRPr kumimoji="0" lang="hr-HR" sz="2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Cjelobrojni</a:t>
                      </a:r>
                      <a:r>
                        <a:rPr kumimoji="0" lang="hr-HR" sz="2800" kern="12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ostatak </a:t>
                      </a: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dijeljenja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MOD</a:t>
                      </a:r>
                      <a:endParaRPr kumimoji="0" lang="hr-HR" sz="2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Operatori </a:t>
            </a:r>
            <a:r>
              <a:rPr lang="hr-HR" dirty="0"/>
              <a:t>dijeljenja: </a:t>
            </a:r>
            <a:r>
              <a:rPr lang="hr-HR" dirty="0" err="1"/>
              <a:t>pr</a:t>
            </a:r>
            <a:r>
              <a:rPr lang="hr-HR" dirty="0"/>
              <a:t> </a:t>
            </a:r>
            <a:r>
              <a:rPr lang="hr-HR" dirty="0" smtClean="0"/>
              <a:t>2.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1285852" y="1928802"/>
          <a:ext cx="6715172" cy="264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538">
                <a:tc gridSpan="2">
                  <a:txBody>
                    <a:bodyPr/>
                    <a:lstStyle/>
                    <a:p>
                      <a:endParaRPr lang="hr-HR" sz="80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0" lang="hr-HR" sz="2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889">
                <a:tc rowSpan="3"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 := 5 ;</a:t>
                      </a:r>
                    </a:p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 := 2 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1088" marR="0" lvl="1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:= x / y 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889">
                <a:tc vMerge="1"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hr-HR" sz="2800" kern="12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1088" marR="0" lvl="1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 := x DIV y 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889">
                <a:tc vMerge="1">
                  <a:txBody>
                    <a:bodyPr/>
                    <a:lstStyle/>
                    <a:p>
                      <a:pPr marL="630238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hr-HR" sz="2800" kern="12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7438" marR="0" lvl="1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 := x MOD y 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ica 8"/>
          <p:cNvGraphicFramePr>
            <a:graphicFrameLocks noGrp="1"/>
          </p:cNvGraphicFramePr>
          <p:nvPr/>
        </p:nvGraphicFramePr>
        <p:xfrm>
          <a:off x="1285852" y="5143512"/>
          <a:ext cx="6715172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hr-HR" sz="3200" b="0" smtClean="0"/>
                        <a:t>a</a:t>
                      </a:r>
                      <a:r>
                        <a:rPr lang="hr-HR" sz="3200" b="0" baseline="0" smtClean="0"/>
                        <a:t> je 2,5</a:t>
                      </a:r>
                      <a:endParaRPr lang="hr-HR" sz="3200" b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0" smtClean="0"/>
                        <a:t>b je 2</a:t>
                      </a:r>
                      <a:endParaRPr lang="hr-HR" sz="3200" b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0" smtClean="0"/>
                        <a:t>c je 1</a:t>
                      </a:r>
                      <a:endParaRPr lang="hr-HR" sz="3200" b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Operator </a:t>
            </a:r>
            <a:r>
              <a:rPr lang="hr-HR" dirty="0"/>
              <a:t>pridruživanja: </a:t>
            </a:r>
            <a:r>
              <a:rPr lang="hr-HR" dirty="0" err="1"/>
              <a:t>pr</a:t>
            </a:r>
            <a:r>
              <a:rPr lang="hr-HR" dirty="0"/>
              <a:t> </a:t>
            </a:r>
            <a:r>
              <a:rPr lang="hr-HR" dirty="0" smtClean="0"/>
              <a:t>3.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Kolika će biti vrijednost varijable </a:t>
            </a:r>
            <a:r>
              <a:rPr lang="hr-HR" b="1" dirty="0" smtClean="0"/>
              <a:t>X</a:t>
            </a:r>
            <a:r>
              <a:rPr lang="hr-HR" dirty="0" smtClean="0"/>
              <a:t> na kraju ovog odsječka?</a:t>
            </a:r>
          </a:p>
          <a:p>
            <a:pPr lvl="4">
              <a:buNone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X := 5;</a:t>
            </a:r>
          </a:p>
          <a:p>
            <a:pPr lvl="4"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Y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:= 3;</a:t>
            </a:r>
          </a:p>
          <a:p>
            <a:pPr lvl="4"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Y := X + Y;</a:t>
            </a:r>
          </a:p>
          <a:p>
            <a:pPr lvl="4">
              <a:buNone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X := X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Y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;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99992" y="5733256"/>
            <a:ext cx="4104456" cy="80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hr-HR" sz="3200" b="0" i="0" u="none" strike="noStrike" kern="8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R:  </a:t>
            </a:r>
            <a:r>
              <a:rPr kumimoji="0" lang="hr-HR" sz="3200" b="1" i="0" u="none" strike="noStrike" kern="8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X </a:t>
            </a:r>
            <a:r>
              <a:rPr kumimoji="0" lang="hr-HR" sz="3200" b="0" i="0" u="none" strike="noStrike" kern="8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ima </a:t>
            </a:r>
            <a:r>
              <a:rPr kumimoji="0" lang="hr-HR" sz="3200" b="0" i="0" u="none" strike="noStrike" kern="8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vrijednost -</a:t>
            </a:r>
            <a:r>
              <a:rPr kumimoji="0" lang="hr-HR" sz="3200" b="1" i="0" u="none" strike="noStrike" kern="8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3</a:t>
            </a:r>
            <a:endParaRPr kumimoji="0" lang="hr-HR" sz="3200" b="1" i="0" u="none" strike="noStrike" kern="8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2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Logički operatori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482042" cy="4525962"/>
          </a:xfrm>
        </p:spPr>
        <p:txBody>
          <a:bodyPr/>
          <a:lstStyle/>
          <a:p>
            <a:pPr algn="just"/>
            <a:r>
              <a:rPr lang="hr-HR" altLang="zh-CN" b="1" i="1" dirty="0" smtClean="0"/>
              <a:t>Logički podaci </a:t>
            </a:r>
            <a:r>
              <a:rPr lang="hr-HR" altLang="zh-CN" dirty="0" smtClean="0"/>
              <a:t>su podaci koji mogu poprimiti samo jednu od dvije vrijednosti, npr.: </a:t>
            </a:r>
            <a:r>
              <a:rPr lang="hr-HR" altLang="zh-CN" b="1" i="1" dirty="0" smtClean="0"/>
              <a:t>1</a:t>
            </a:r>
            <a:r>
              <a:rPr lang="hr-HR" altLang="zh-CN" dirty="0" smtClean="0"/>
              <a:t> ili </a:t>
            </a:r>
            <a:r>
              <a:rPr lang="hr-HR" altLang="zh-CN" b="1" i="1" dirty="0" smtClean="0"/>
              <a:t>0</a:t>
            </a:r>
            <a:r>
              <a:rPr lang="hr-HR" altLang="zh-CN" dirty="0" smtClean="0"/>
              <a:t>. </a:t>
            </a:r>
          </a:p>
          <a:p>
            <a:r>
              <a:rPr lang="hr-HR" altLang="zh-CN" dirty="0" smtClean="0"/>
              <a:t>Za rad s logičkim </a:t>
            </a:r>
            <a:br>
              <a:rPr lang="hr-HR" altLang="zh-CN" dirty="0" smtClean="0"/>
            </a:br>
            <a:r>
              <a:rPr lang="hr-HR" altLang="zh-CN" dirty="0" smtClean="0"/>
              <a:t>podacima, postoje </a:t>
            </a:r>
            <a:br>
              <a:rPr lang="hr-HR" altLang="zh-CN" dirty="0" smtClean="0"/>
            </a:br>
            <a:r>
              <a:rPr lang="hr-HR" altLang="zh-CN" b="1" i="1" dirty="0" smtClean="0"/>
              <a:t>logičke funkcije</a:t>
            </a:r>
            <a:r>
              <a:rPr lang="hr-HR" altLang="zh-CN" dirty="0" smtClean="0"/>
              <a:t>.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2018.</a:t>
            </a:r>
            <a:endParaRPr lang="hr-HR"/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3857620" y="3071810"/>
          <a:ext cx="4525633" cy="280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r>
                        <a:rPr lang="hr-HR" sz="2800" smtClean="0"/>
                        <a:t>funkcija</a:t>
                      </a:r>
                      <a:endParaRPr lang="hr-HR" sz="280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hr-HR" sz="2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  <a:endParaRPr kumimoji="0" lang="hr-HR" sz="2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Logički </a:t>
                      </a: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Logički </a:t>
                      </a: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3888" marR="0" lvl="0" indent="-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415">
                <a:tc>
                  <a:txBody>
                    <a:bodyPr/>
                    <a:lstStyle/>
                    <a:p>
                      <a:pPr marL="623888" marR="0" lvl="0" indent="-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2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Logički </a:t>
                      </a:r>
                      <a:r>
                        <a:rPr kumimoji="0" lang="hr-HR" sz="2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238" marR="0" lvl="0" indent="-4476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3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6698</TotalTime>
  <Words>1500</Words>
  <Application>Microsoft Office PowerPoint</Application>
  <PresentationFormat>Prikaz na zaslonu (4:3)</PresentationFormat>
  <Paragraphs>319</Paragraphs>
  <Slides>34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42" baseType="lpstr">
      <vt:lpstr>Arial</vt:lpstr>
      <vt:lpstr>Calibri</vt:lpstr>
      <vt:lpstr>Comic Sans MS</vt:lpstr>
      <vt:lpstr>方正舒体</vt:lpstr>
      <vt:lpstr>Garamond</vt:lpstr>
      <vt:lpstr>Verdana</vt:lpstr>
      <vt:lpstr>Wingdings</vt:lpstr>
      <vt:lpstr>Organski</vt:lpstr>
      <vt:lpstr>Osnove pseudo jezika operatori, funkcije</vt:lpstr>
      <vt:lpstr>Varijabla</vt:lpstr>
      <vt:lpstr>Vrijednost varijable</vt:lpstr>
      <vt:lpstr>Operator pridruživanja: pr 1.</vt:lpstr>
      <vt:lpstr>operatori</vt:lpstr>
      <vt:lpstr>Aritmetički operatori</vt:lpstr>
      <vt:lpstr>Operatori dijeljenja: pr 2.</vt:lpstr>
      <vt:lpstr>Operator pridruživanja: pr 3.</vt:lpstr>
      <vt:lpstr>Logički operatori</vt:lpstr>
      <vt:lpstr>Logičke funkcije</vt:lpstr>
      <vt:lpstr>Logički operatori: pr 4.</vt:lpstr>
      <vt:lpstr>Operatori uspoređivanja </vt:lpstr>
      <vt:lpstr>Operatori uspoređivanja: pr 5.</vt:lpstr>
      <vt:lpstr>Redoslijed izvršavanja operatora</vt:lpstr>
      <vt:lpstr>Redoslijed izvršavanja operatora: pr 6.</vt:lpstr>
      <vt:lpstr>Redoslijed izvršavanja operatora: pr 7.</vt:lpstr>
      <vt:lpstr>Redoslijed izvršavanja operatora: pr 8.</vt:lpstr>
      <vt:lpstr>Funkcije</vt:lpstr>
      <vt:lpstr>Funkcije: pr 9.</vt:lpstr>
      <vt:lpstr>Zadatak 1.</vt:lpstr>
      <vt:lpstr>Zadatak 2.</vt:lpstr>
      <vt:lpstr>Zadatak 3.</vt:lpstr>
      <vt:lpstr>Zadatak 4.</vt:lpstr>
      <vt:lpstr>Zadatak 5.</vt:lpstr>
      <vt:lpstr>Zadatak 6.</vt:lpstr>
      <vt:lpstr>Zadatak 7.</vt:lpstr>
      <vt:lpstr>Programska struktura</vt:lpstr>
      <vt:lpstr>Naredbe pravocrtne strukture </vt:lpstr>
      <vt:lpstr>Pravocrtna programska struktura</vt:lpstr>
      <vt:lpstr>zadatak 1</vt:lpstr>
      <vt:lpstr>zadatak 2</vt:lpstr>
      <vt:lpstr>zadatak 3</vt:lpstr>
      <vt:lpstr>zadatak 4</vt:lpstr>
      <vt:lpstr>zadatak 5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Optički mediji</dc:title>
  <dc:creator>Sanda</dc:creator>
  <cp:lastModifiedBy>13V-korisnik</cp:lastModifiedBy>
  <cp:revision>426</cp:revision>
  <dcterms:created xsi:type="dcterms:W3CDTF">2012-03-18T17:34:57Z</dcterms:created>
  <dcterms:modified xsi:type="dcterms:W3CDTF">2020-02-04T15:57:18Z</dcterms:modified>
</cp:coreProperties>
</file>