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1"/>
  </p:sldMasterIdLst>
  <p:notesMasterIdLst>
    <p:notesMasterId r:id="rId26"/>
  </p:notesMasterIdLst>
  <p:sldIdLst>
    <p:sldId id="257" r:id="rId2"/>
    <p:sldId id="294" r:id="rId3"/>
    <p:sldId id="301" r:id="rId4"/>
    <p:sldId id="302" r:id="rId5"/>
    <p:sldId id="303" r:id="rId6"/>
    <p:sldId id="306" r:id="rId7"/>
    <p:sldId id="305" r:id="rId8"/>
    <p:sldId id="307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298" r:id="rId23"/>
    <p:sldId id="299" r:id="rId24"/>
    <p:sldId id="32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32" autoAdjust="0"/>
    <p:restoredTop sz="94660"/>
  </p:normalViewPr>
  <p:slideViewPr>
    <p:cSldViewPr>
      <p:cViewPr varScale="1">
        <p:scale>
          <a:sx n="107" d="100"/>
          <a:sy n="107" d="100"/>
        </p:scale>
        <p:origin x="-18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58629-7838-4046-8E7C-3A6DD0CA6D76}" type="datetimeFigureOut">
              <a:rPr lang="sr-Latn-CS" smtClean="0"/>
              <a:pPr/>
              <a:t>10.3.2012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8D6A9-2243-4AC3-A140-B3F5336A499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smtClean="0"/>
              <a:t>Vrste školskoga eseja</a:t>
            </a:r>
          </a:p>
        </p:txBody>
      </p:sp>
      <p:sp>
        <p:nvSpPr>
          <p:cNvPr id="40964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4F630B-8778-45B7-B9CE-5A9BD41B3980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smtClean="0"/>
              <a:t>Izrada eseja</a:t>
            </a:r>
          </a:p>
        </p:txBody>
      </p:sp>
      <p:sp>
        <p:nvSpPr>
          <p:cNvPr id="41988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5739AC-FD88-46BC-9AD5-121FC5058FBC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smtClean="0"/>
              <a:t>smjernice</a:t>
            </a:r>
          </a:p>
        </p:txBody>
      </p:sp>
      <p:sp>
        <p:nvSpPr>
          <p:cNvPr id="43012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D29104-500C-43AF-881B-277A6FF2CF90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44036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FCBADC-699C-4F12-8E1F-0A4E18681EB1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hr-H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8D6A9-2243-4AC3-A140-B3F5336A499B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8D6A9-2243-4AC3-A140-B3F5336A499B}" type="slidenum">
              <a:rPr lang="hr-HR" smtClean="0"/>
              <a:pPr/>
              <a:t>23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CDF6120-F1F0-4C60-9FE9-39AC71A9C79D}" type="datetimeFigureOut">
              <a:rPr lang="en-US" smtClean="0"/>
              <a:pPr/>
              <a:t>3/10/2012</a:t>
            </a:fld>
            <a:endParaRPr lang="en-US" sz="1600" dirty="0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3/10/2012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DF6120-F1F0-4C60-9FE9-39AC71A9C79D}" type="datetimeFigureOut">
              <a:rPr lang="en-US" smtClean="0"/>
              <a:pPr/>
              <a:t>3/10/2012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DF6120-F1F0-4C60-9FE9-39AC71A9C79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CDF6120-F1F0-4C60-9FE9-39AC71A9C79D}" type="datetimeFigureOut">
              <a:rPr lang="en-US" smtClean="0"/>
              <a:pPr/>
              <a:t>3/10/2012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8728" y="1428736"/>
            <a:ext cx="6715172" cy="714380"/>
          </a:xfrm>
        </p:spPr>
        <p:txBody>
          <a:bodyPr>
            <a:normAutofit/>
          </a:bodyPr>
          <a:lstStyle/>
          <a:p>
            <a:r>
              <a:rPr lang="hr-HR" sz="40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Državna matura</a:t>
            </a:r>
            <a:endParaRPr lang="hr-HR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3214678" y="3857628"/>
            <a:ext cx="459613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Županijsko stručno vijeće Hrvatskoga jezika</a:t>
            </a: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Brodsko-posavska županija</a:t>
            </a:r>
          </a:p>
          <a:p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Pripremila: Nada Galić, </a:t>
            </a:r>
            <a:r>
              <a:rPr lang="hr-HR" b="1" dirty="0" err="1" smtClean="0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58" y="320040"/>
            <a:ext cx="7643866" cy="1143000"/>
          </a:xfr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cap="none" dirty="0" smtClean="0">
                <a:solidFill>
                  <a:schemeClr val="tx1"/>
                </a:solidFill>
              </a:rPr>
              <a:t>  Izrada školskoga eseja</a:t>
            </a:r>
            <a:br>
              <a:rPr lang="hr-HR" sz="3200" b="1" cap="none" dirty="0" smtClean="0">
                <a:solidFill>
                  <a:schemeClr val="tx1"/>
                </a:solidFill>
              </a:rPr>
            </a:br>
            <a:r>
              <a:rPr lang="hr-HR" sz="3200" b="1" cap="none" dirty="0" smtClean="0">
                <a:solidFill>
                  <a:schemeClr val="tx1"/>
                </a:solidFill>
              </a:rPr>
              <a:t>  2. korak</a:t>
            </a:r>
            <a:endParaRPr lang="hr-HR" sz="3200" cap="none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5043488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Izrada koncepta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hr-HR" dirty="0" smtClean="0"/>
              <a:t>   -načini </a:t>
            </a:r>
            <a:r>
              <a:rPr lang="hr-HR" b="1" dirty="0" smtClean="0"/>
              <a:t>natuknice</a:t>
            </a:r>
            <a:r>
              <a:rPr lang="hr-HR" dirty="0" smtClean="0"/>
              <a:t> koje odgovaraju na </a:t>
            </a:r>
            <a:r>
              <a:rPr lang="hr-HR" b="1" dirty="0" smtClean="0"/>
              <a:t>smjernice</a:t>
            </a:r>
            <a:r>
              <a:rPr lang="hr-HR" dirty="0" smtClean="0"/>
              <a:t> ispod teksta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hr-HR" dirty="0" smtClean="0"/>
              <a:t>   -</a:t>
            </a:r>
            <a:r>
              <a:rPr lang="hr-HR" b="1" dirty="0" smtClean="0"/>
              <a:t>iznesi  podatke o tekstu</a:t>
            </a:r>
            <a:r>
              <a:rPr lang="hr-HR" dirty="0" smtClean="0"/>
              <a:t>: ime i prezime autora, naziv djela, značajke roda i vrste….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hr-HR" b="1" dirty="0" smtClean="0"/>
              <a:t>   -odredi</a:t>
            </a:r>
            <a:r>
              <a:rPr lang="hr-HR" dirty="0" smtClean="0"/>
              <a:t> strukturne, kompozicijske i stilske značajke samoga teksta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hr-HR" b="1" dirty="0" smtClean="0"/>
              <a:t>   -usporedi</a:t>
            </a:r>
            <a:r>
              <a:rPr lang="hr-HR" dirty="0" smtClean="0"/>
              <a:t> tekstove po sličnosti i razlikama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/>
          </a:p>
        </p:txBody>
      </p:sp>
      <p:pic>
        <p:nvPicPr>
          <p:cNvPr id="21508" name="il_fi" descr="sylvester-the-c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7350" y="0"/>
            <a:ext cx="11366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il_fi" descr="2rdxkq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42150" y="4857750"/>
            <a:ext cx="21018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320040"/>
            <a:ext cx="7572428" cy="1143000"/>
          </a:xfr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b="1" dirty="0" smtClean="0"/>
              <a:t>  </a:t>
            </a:r>
            <a:r>
              <a:rPr lang="hr-HR" sz="3200" b="1" cap="none" dirty="0" smtClean="0">
                <a:solidFill>
                  <a:schemeClr val="tx1"/>
                </a:solidFill>
              </a:rPr>
              <a:t>Izrada školskoga eseja</a:t>
            </a:r>
            <a:br>
              <a:rPr lang="hr-HR" sz="3200" b="1" cap="none" dirty="0" smtClean="0">
                <a:solidFill>
                  <a:schemeClr val="tx1"/>
                </a:solidFill>
              </a:rPr>
            </a:br>
            <a:r>
              <a:rPr lang="hr-HR" sz="3200" b="1" cap="none" dirty="0" smtClean="0">
                <a:solidFill>
                  <a:schemeClr val="tx1"/>
                </a:solidFill>
              </a:rPr>
              <a:t>  3. </a:t>
            </a:r>
            <a:r>
              <a:rPr lang="hr-HR" sz="3200" cap="none" dirty="0" smtClean="0">
                <a:solidFill>
                  <a:schemeClr val="tx1"/>
                </a:solidFill>
              </a:rPr>
              <a:t>k</a:t>
            </a:r>
            <a:r>
              <a:rPr lang="hr-HR" sz="3200" b="1" cap="none" dirty="0" smtClean="0">
                <a:solidFill>
                  <a:schemeClr val="tx1"/>
                </a:solidFill>
              </a:rPr>
              <a:t>orak</a:t>
            </a:r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76867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 smtClean="0"/>
              <a:t>U eseju jasno se mora uočiti: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hr-HR" dirty="0" smtClean="0"/>
              <a:t>a) </a:t>
            </a:r>
            <a:r>
              <a:rPr lang="hr-HR" b="1" dirty="0" smtClean="0"/>
              <a:t>lokalizacija djela</a:t>
            </a:r>
            <a:r>
              <a:rPr lang="hr-HR" dirty="0" smtClean="0"/>
              <a:t> (autor, vrijeme,razdoblje,  vrsta, naslov….) 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hr-HR" dirty="0" smtClean="0"/>
              <a:t>b) </a:t>
            </a:r>
            <a:r>
              <a:rPr lang="hr-HR" b="1" dirty="0" smtClean="0"/>
              <a:t>lokalizacija ulomka ili pjesme</a:t>
            </a:r>
            <a:r>
              <a:rPr lang="hr-HR" dirty="0" smtClean="0"/>
              <a:t> (gdje se u samome djelu nalazi ponuđeni ulomak ili pjesma)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hr-HR" dirty="0" smtClean="0"/>
              <a:t>c) </a:t>
            </a:r>
            <a:r>
              <a:rPr lang="hr-HR" b="1" dirty="0" smtClean="0"/>
              <a:t>problematizacija ulomka</a:t>
            </a:r>
            <a:r>
              <a:rPr lang="hr-HR" dirty="0" smtClean="0"/>
              <a:t>                                                        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hr-HR" dirty="0" smtClean="0"/>
              <a:t>d)</a:t>
            </a:r>
            <a:r>
              <a:rPr lang="hr-HR" b="1" dirty="0" smtClean="0"/>
              <a:t> razumijevanje</a:t>
            </a:r>
            <a:r>
              <a:rPr lang="hr-HR" dirty="0" smtClean="0"/>
              <a:t> ulomka ili pjesme i djela u cjelini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/>
          </a:p>
        </p:txBody>
      </p:sp>
      <p:pic>
        <p:nvPicPr>
          <p:cNvPr id="22533" name="il_fi" descr="2rdxkq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857760"/>
            <a:ext cx="1643062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320040"/>
            <a:ext cx="7696200" cy="1143000"/>
          </a:xfr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cap="none" dirty="0" smtClean="0">
                <a:solidFill>
                  <a:schemeClr val="tx1"/>
                </a:solidFill>
              </a:rPr>
              <a:t>   Izrada školskoga eseja</a:t>
            </a:r>
            <a:br>
              <a:rPr lang="hr-HR" sz="3200" b="1" cap="none" dirty="0" smtClean="0">
                <a:solidFill>
                  <a:schemeClr val="tx1"/>
                </a:solidFill>
              </a:rPr>
            </a:br>
            <a:r>
              <a:rPr lang="hr-HR" sz="3200" b="1" cap="none" dirty="0" smtClean="0">
                <a:solidFill>
                  <a:schemeClr val="tx1"/>
                </a:solidFill>
              </a:rPr>
              <a:t>   4. korak</a:t>
            </a:r>
            <a:endParaRPr lang="hr-HR" sz="3200" cap="none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9416"/>
            <a:ext cx="7686700" cy="4846320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Svaku tvrdnju potkrijepiti </a:t>
            </a:r>
            <a:r>
              <a:rPr lang="hr-HR" b="1" u="sng" dirty="0" smtClean="0"/>
              <a:t>citatom </a:t>
            </a:r>
            <a:endParaRPr lang="hr-H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Ne zaboravi  u središnji dio unijeti </a:t>
            </a:r>
            <a:r>
              <a:rPr lang="hr-HR" b="1" u="sng" dirty="0" smtClean="0"/>
              <a:t>odgovore na smjernice ispod teksta</a:t>
            </a:r>
            <a:r>
              <a:rPr lang="hr-HR" u="sng" dirty="0" smtClean="0"/>
              <a:t>.</a:t>
            </a:r>
            <a:endParaRPr lang="hr-H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U zaključku iznijeti svoje mišljenje o djelu, prosudbu obrazložiti.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Pisanje </a:t>
            </a:r>
            <a:r>
              <a:rPr lang="hr-HR" b="1" dirty="0" smtClean="0"/>
              <a:t>čistopisa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Esej mora imati </a:t>
            </a:r>
            <a:r>
              <a:rPr lang="hr-HR" b="1" dirty="0" smtClean="0"/>
              <a:t>jasno uočljiva tri kompozicijska dijela.</a:t>
            </a:r>
            <a:endParaRPr lang="hr-H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/>
          </a:p>
        </p:txBody>
      </p:sp>
      <p:pic>
        <p:nvPicPr>
          <p:cNvPr id="23557" name="il_fi" descr="razred%5b1%5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4357688"/>
            <a:ext cx="18764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643866" cy="1143000"/>
          </a:xfr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cap="none" dirty="0" smtClean="0">
                <a:solidFill>
                  <a:schemeClr val="tx1"/>
                </a:solidFill>
              </a:rPr>
              <a:t>Kompozicija</a:t>
            </a:r>
            <a:endParaRPr lang="hr-HR" sz="3200" b="1" cap="none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5043488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UVOD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RAZRADA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ZAKLJUČAK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 smtClean="0"/>
              <a:t>Sva tri dijela moraju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 smtClean="0"/>
              <a:t>upućivati na temu i moraju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 smtClean="0"/>
              <a:t>biti međusobno povezana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495700" cy="5257800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dirty="0" smtClean="0"/>
              <a:t>                                  NASLOV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dirty="0" smtClean="0"/>
              <a:t>                 </a:t>
            </a:r>
            <a:r>
              <a:rPr lang="hr-HR" sz="1600" dirty="0" err="1" smtClean="0"/>
              <a:t>nnnnnnnnnnnnnnnnnnnnnnnnnnn</a:t>
            </a:r>
            <a:endParaRPr lang="hr-HR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dirty="0" err="1" smtClean="0"/>
              <a:t>Nnnnnnnnnnnnnnnnnnnnnnnnnnnnnnnnnn</a:t>
            </a:r>
            <a:endParaRPr lang="hr-HR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dirty="0" err="1" smtClean="0"/>
              <a:t>Nnnnnnnnnnnnnnnnnnnnnnnnnnnnnnnnnn</a:t>
            </a:r>
            <a:r>
              <a:rPr lang="hr-HR" sz="16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dirty="0" smtClean="0"/>
              <a:t>                 </a:t>
            </a:r>
            <a:r>
              <a:rPr lang="hr-HR" sz="1600" dirty="0" err="1" smtClean="0"/>
              <a:t>nnnnnnnnnnnnnnnnnnnnnnnnnnnn</a:t>
            </a:r>
            <a:endParaRPr lang="hr-HR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dirty="0" err="1" smtClean="0"/>
              <a:t>Nnnnnnnnnnnnnnnnnnnnnnnnnnnnnnnnnnn</a:t>
            </a:r>
            <a:endParaRPr lang="hr-HR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dirty="0" err="1" smtClean="0"/>
              <a:t>Nnnnnnnnnnnnnnnnnnnnnnnnnnnnnnnnnnn</a:t>
            </a:r>
            <a:endParaRPr lang="hr-HR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dirty="0" err="1" smtClean="0"/>
              <a:t>Nnnnnnnnnnnnnnnnnnnnnnnnnnnnnnnnnnn</a:t>
            </a:r>
            <a:endParaRPr lang="hr-HR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dirty="0" err="1" smtClean="0"/>
              <a:t>Nnnnnnnnnnnnnnnnnnnnnnnnnnnnnnnnnnn</a:t>
            </a:r>
            <a:endParaRPr lang="hr-HR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dirty="0" err="1" smtClean="0"/>
              <a:t>Nnnnnnnnnnnnnnnnnnnnnnnnnnnnnnnnnnn</a:t>
            </a:r>
            <a:endParaRPr lang="hr-HR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dirty="0" err="1" smtClean="0"/>
              <a:t>Nnnnnnnnnnnnnnnnnnnnnnnnnnnnnnnnnnn</a:t>
            </a:r>
            <a:endParaRPr lang="hr-HR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dirty="0" err="1" smtClean="0"/>
              <a:t>Nnnnnnnnnnnnnnnnnnnnnnnnnnnnnnnnnnn</a:t>
            </a:r>
            <a:r>
              <a:rPr lang="hr-HR" sz="16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dirty="0" smtClean="0"/>
              <a:t>               </a:t>
            </a:r>
            <a:r>
              <a:rPr lang="hr-HR" sz="1600" dirty="0" err="1" smtClean="0"/>
              <a:t>nnnnnnnnnnnnnnnnnnnnnnnnnnnnn</a:t>
            </a:r>
            <a:endParaRPr lang="hr-HR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dirty="0" err="1" smtClean="0"/>
              <a:t>Nnnnnnnnnnnnnnnnnnnnnnnnnnnnnnnnnnn</a:t>
            </a:r>
            <a:r>
              <a:rPr lang="hr-HR" sz="1600" dirty="0" smtClean="0"/>
              <a:t>.</a:t>
            </a:r>
          </a:p>
        </p:txBody>
      </p:sp>
      <p:pic>
        <p:nvPicPr>
          <p:cNvPr id="24581" name="il_fi" descr="http://t2.gstatic.com/images?q=tbn:ANd9GcS2SDgC5r-iXx3kxvALgDEaxs-qJyBxFGH7gCmGjxT8j7MAGYrOlrFWdv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4929188"/>
            <a:ext cx="3929062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20040"/>
            <a:ext cx="7643866" cy="1143000"/>
          </a:xfr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cap="none" dirty="0" smtClean="0">
                <a:solidFill>
                  <a:schemeClr val="tx1"/>
                </a:solidFill>
              </a:rPr>
              <a:t>  Uvodni dio</a:t>
            </a:r>
            <a:br>
              <a:rPr lang="hr-HR" sz="3200" b="1" cap="none" dirty="0" smtClean="0">
                <a:solidFill>
                  <a:schemeClr val="tx1"/>
                </a:solidFill>
              </a:rPr>
            </a:br>
            <a:r>
              <a:rPr lang="hr-HR" sz="3200" b="1" cap="none" dirty="0" smtClean="0">
                <a:solidFill>
                  <a:schemeClr val="tx1"/>
                </a:solidFill>
              </a:rPr>
              <a:t>  </a:t>
            </a:r>
            <a:r>
              <a:rPr lang="hr-HR" sz="3200" b="1" cap="none" dirty="0" err="1" smtClean="0">
                <a:solidFill>
                  <a:schemeClr val="tx1"/>
                </a:solidFill>
              </a:rPr>
              <a:t>kontekstualizacija</a:t>
            </a:r>
            <a:endParaRPr lang="hr-HR" sz="3200" b="1" cap="none" dirty="0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643063"/>
            <a:ext cx="8102600" cy="4643437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/>
              <a:t>3-4 rečenice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b="1" dirty="0" smtClean="0"/>
              <a:t>odrediti književni rod, vrstu i autora (ako nisu navedeni)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/>
              <a:t>započeti upućivati na temu eseja koju će razraditi u razradi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/>
              <a:t>posljednja rečenica uvoda treba biti poveznica s prvom rečenicom razrade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800" b="1" dirty="0" smtClean="0"/>
              <a:t>       </a:t>
            </a:r>
            <a:endParaRPr lang="hr-HR" sz="2800" dirty="0" smtClean="0"/>
          </a:p>
        </p:txBody>
      </p:sp>
      <p:pic>
        <p:nvPicPr>
          <p:cNvPr id="25604" name="il_fi" descr="http://essediem.files.wordpress.com/2010/09/essay-wri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776131"/>
            <a:ext cx="1714480" cy="2081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571480"/>
            <a:ext cx="7715304" cy="1128732"/>
          </a:xfr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cap="none" dirty="0" smtClean="0">
                <a:solidFill>
                  <a:schemeClr val="tx1"/>
                </a:solidFill>
              </a:rPr>
              <a:t>Razrada</a:t>
            </a:r>
            <a:br>
              <a:rPr lang="hr-HR" sz="3200" b="1" cap="none" dirty="0" smtClean="0">
                <a:solidFill>
                  <a:schemeClr val="tx1"/>
                </a:solidFill>
              </a:rPr>
            </a:br>
            <a:r>
              <a:rPr lang="hr-HR" sz="3200" b="1" cap="none" dirty="0" smtClean="0">
                <a:solidFill>
                  <a:schemeClr val="tx1"/>
                </a:solidFill>
              </a:rPr>
              <a:t>problematizacija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03425"/>
            <a:ext cx="7715275" cy="4211638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/>
              <a:t>obuhvaća dvije trećine eseja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/>
              <a:t>odnosi se na </a:t>
            </a:r>
            <a:r>
              <a:rPr lang="hr-HR" sz="2800" b="1" dirty="0" smtClean="0"/>
              <a:t>analizu priloženoga ulomka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hr-HR" sz="2800" dirty="0" smtClean="0"/>
              <a:t>    (lirski, epski, dramski, diskurzivni tekst)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/>
              <a:t>problematizacija ulomka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/>
              <a:t>rečenice trebaju biti logički slijed misli i proizlaziti jedna iz druge     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hr-HR" sz="2800" dirty="0" smtClean="0"/>
              <a:t> 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hr-HR" sz="2800" dirty="0" smtClean="0"/>
          </a:p>
        </p:txBody>
      </p:sp>
      <p:pic>
        <p:nvPicPr>
          <p:cNvPr id="26628" name="il_fi" descr="http://www.justcolleges.com/images/bnr_college-essay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524375"/>
            <a:ext cx="2667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7715304" cy="1131886"/>
          </a:xfrm>
          <a:solidFill>
            <a:schemeClr val="bg2">
              <a:lumMod val="90000"/>
            </a:schemeClr>
          </a:solidFill>
        </p:spPr>
        <p:txBody>
          <a:bodyPr rtlCol="0">
            <a:noAutofit/>
          </a:bodyPr>
          <a:lstStyle/>
          <a:p>
            <a:pPr>
              <a:defRPr/>
            </a:pPr>
            <a:r>
              <a:rPr lang="hr-HR" sz="3200" cap="none" dirty="0" smtClean="0">
                <a:solidFill>
                  <a:schemeClr val="tx1"/>
                </a:solidFill>
              </a:rPr>
              <a:t/>
            </a:r>
            <a:br>
              <a:rPr lang="hr-HR" sz="3200" cap="none" dirty="0" smtClean="0">
                <a:solidFill>
                  <a:schemeClr val="tx1"/>
                </a:solidFill>
              </a:rPr>
            </a:br>
            <a:r>
              <a:rPr lang="hr-HR" sz="3200" cap="none" dirty="0" smtClean="0">
                <a:solidFill>
                  <a:schemeClr val="tx1"/>
                </a:solidFill>
              </a:rPr>
              <a:t/>
            </a:r>
            <a:br>
              <a:rPr lang="hr-HR" sz="3200" cap="none" dirty="0" smtClean="0">
                <a:solidFill>
                  <a:schemeClr val="tx1"/>
                </a:solidFill>
              </a:rPr>
            </a:br>
            <a:r>
              <a:rPr lang="hr-HR" sz="3200" cap="none" dirty="0" smtClean="0">
                <a:solidFill>
                  <a:schemeClr val="tx1"/>
                </a:solidFill>
              </a:rPr>
              <a:t/>
            </a:r>
            <a:br>
              <a:rPr lang="hr-HR" sz="3200" cap="none" dirty="0" smtClean="0">
                <a:solidFill>
                  <a:schemeClr val="tx1"/>
                </a:solidFill>
              </a:rPr>
            </a:br>
            <a:r>
              <a:rPr lang="hr-HR" sz="3200" cap="none" dirty="0" smtClean="0">
                <a:solidFill>
                  <a:schemeClr val="tx1"/>
                </a:solidFill>
              </a:rPr>
              <a:t/>
            </a:r>
            <a:br>
              <a:rPr lang="hr-HR" sz="3200" cap="none" dirty="0" smtClean="0">
                <a:solidFill>
                  <a:schemeClr val="tx1"/>
                </a:solidFill>
              </a:rPr>
            </a:br>
            <a:r>
              <a:rPr lang="hr-HR" sz="3200" cap="none" dirty="0" smtClean="0">
                <a:solidFill>
                  <a:schemeClr val="tx1"/>
                </a:solidFill>
              </a:rPr>
              <a:t/>
            </a:r>
            <a:br>
              <a:rPr lang="hr-HR" sz="3200" cap="none" dirty="0" smtClean="0">
                <a:solidFill>
                  <a:schemeClr val="tx1"/>
                </a:solidFill>
              </a:rPr>
            </a:br>
            <a:r>
              <a:rPr lang="hr-HR" sz="3200" cap="none" dirty="0" smtClean="0">
                <a:solidFill>
                  <a:schemeClr val="tx1"/>
                </a:solidFill>
              </a:rPr>
              <a:t> Zaključni dio</a:t>
            </a:r>
            <a:br>
              <a:rPr lang="hr-HR" sz="3200" cap="none" dirty="0" smtClean="0">
                <a:solidFill>
                  <a:schemeClr val="tx1"/>
                </a:solidFill>
              </a:rPr>
            </a:br>
            <a:r>
              <a:rPr lang="hr-HR" sz="3200" cap="none" dirty="0" smtClean="0">
                <a:solidFill>
                  <a:schemeClr val="tx1"/>
                </a:solidFill>
              </a:rPr>
              <a:t> aktualizacija</a:t>
            </a:r>
            <a:endParaRPr lang="hr-HR" sz="3200" b="1" cap="none" dirty="0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9416"/>
            <a:ext cx="7686700" cy="4846320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/>
              <a:t>Jednako je važan kao i uvodni dio.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/>
              <a:t>Njegova  je uloga </a:t>
            </a:r>
            <a:r>
              <a:rPr lang="hr-HR" sz="2800" b="1" dirty="0" smtClean="0"/>
              <a:t>naglasiti najvažnije</a:t>
            </a:r>
            <a:r>
              <a:rPr lang="hr-HR" sz="2800" dirty="0" smtClean="0"/>
              <a:t> </a:t>
            </a:r>
            <a:r>
              <a:rPr lang="hr-HR" sz="2800" b="1" dirty="0" smtClean="0"/>
              <a:t>misli i stavove</a:t>
            </a:r>
            <a:r>
              <a:rPr lang="hr-HR" sz="2800" dirty="0" smtClean="0"/>
              <a:t> i zaključiti čime se esej bavio.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/>
              <a:t>Obrazložena </a:t>
            </a:r>
            <a:r>
              <a:rPr lang="hr-HR" sz="2800" b="1" dirty="0" smtClean="0"/>
              <a:t>prosudba</a:t>
            </a:r>
            <a:r>
              <a:rPr lang="hr-HR" sz="2800" dirty="0" smtClean="0"/>
              <a:t> djela.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/>
              <a:t>Uvodni i zaključni dio trebaju biti povezani i na taj će način  učenik zaokružiti smisao eseja.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/>
              <a:t>Za jednu rečenicu kraći od uvoda.</a:t>
            </a:r>
          </a:p>
        </p:txBody>
      </p:sp>
      <p:pic>
        <p:nvPicPr>
          <p:cNvPr id="27652" name="il_fi" descr="http://s2.pticica.com/foto/0000095732_l_0_4euGy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34100" y="4714875"/>
            <a:ext cx="30099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il_fi" descr="http://pretpriemac.s3.amazonaws.com/Citat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857232"/>
            <a:ext cx="1301385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1571612"/>
            <a:ext cx="7715304" cy="5043488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3400" dirty="0" smtClean="0"/>
              <a:t>traganje za citatima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3400" dirty="0" smtClean="0"/>
              <a:t>uporaba citata u tekstu (tumačenje citata, potkrjepa za tvrdnje)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3400" dirty="0" smtClean="0"/>
              <a:t>pisanje citata - pravopis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sz="3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3400" dirty="0" smtClean="0"/>
              <a:t>  Učenik se citatom može poslužiti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3400" dirty="0" smtClean="0"/>
              <a:t> za osnaživanje neke misli navodom  izvornih   riječi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3400" dirty="0" smtClean="0"/>
              <a:t> za potvrdu vlastite misli tuđim mišljenjem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3400" dirty="0" smtClean="0"/>
              <a:t> za uvrštavanje slikovitoga izraza  u svoj tekst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3400" dirty="0" smtClean="0"/>
              <a:t> radi isticanja da su nečije riječi glavna teza teksta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3400" dirty="0" smtClean="0"/>
              <a:t> radi ilustracije posebnosti nečijega stila.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/>
          </a:p>
        </p:txBody>
      </p:sp>
      <p:pic>
        <p:nvPicPr>
          <p:cNvPr id="28677" name="il_fi" descr="http://planb.tportal.hr/ResourceManager/GetImage.aspx?imgId=132069&amp;fmtId=7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28604"/>
            <a:ext cx="2119309" cy="1140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slov 1"/>
          <p:cNvSpPr txBox="1">
            <a:spLocks/>
          </p:cNvSpPr>
          <p:nvPr/>
        </p:nvSpPr>
        <p:spPr>
          <a:xfrm>
            <a:off x="428596" y="857232"/>
            <a:ext cx="3214710" cy="7032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45720" tIns="0" rIns="45720" bIns="0" rtlCol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1" i="0" u="none" strike="noStrike" kern="1200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Citati</a:t>
            </a:r>
            <a:endParaRPr kumimoji="0" lang="hr-HR" sz="3200" b="1" i="0" u="none" strike="noStrike" kern="1200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488" y="857232"/>
            <a:ext cx="4052894" cy="785810"/>
          </a:xfr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cap="none" dirty="0" smtClean="0">
                <a:solidFill>
                  <a:schemeClr val="tx1"/>
                </a:solidFill>
              </a:rPr>
              <a:t>Citati</a:t>
            </a:r>
            <a:endParaRPr lang="hr-HR" sz="3200" b="1" cap="none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7686700" cy="5043488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3400" dirty="0" smtClean="0"/>
              <a:t> traganje za citatima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3400" dirty="0" smtClean="0"/>
              <a:t> uporaba citata u tekstu (tumačenje citata,   </a:t>
            </a:r>
          </a:p>
          <a:p>
            <a:pPr>
              <a:buNone/>
              <a:defRPr/>
            </a:pPr>
            <a:r>
              <a:rPr lang="hr-HR" sz="3400" dirty="0" smtClean="0"/>
              <a:t>    potkrjepa za tvrdnje)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3400" dirty="0" smtClean="0"/>
              <a:t>pisanje citata - pravopis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sz="3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3400" dirty="0" smtClean="0"/>
              <a:t>  Učenik se citatom može poslužiti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3400" dirty="0" smtClean="0"/>
              <a:t> za osnaživanje neke misli navodom  izvornih   riječi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3400" dirty="0" smtClean="0"/>
              <a:t> za potvrdu vlastite misli tuđim mišljenjem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3400" dirty="0" smtClean="0"/>
              <a:t> za uvrštavanje slikovitoga izraza  u svoj tekst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3400" dirty="0" smtClean="0"/>
              <a:t> radi isticanja da su nečije riječi glavna teza teksta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3400" dirty="0" smtClean="0"/>
              <a:t> radi ilustracije posebnosti nečijega stila.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/>
          </a:p>
        </p:txBody>
      </p:sp>
      <p:pic>
        <p:nvPicPr>
          <p:cNvPr id="28676" name="il_fi" descr="http://pretpriemac.s3.amazonaws.com/Citat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857232"/>
            <a:ext cx="1357322" cy="760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il_fi" descr="http://planb.tportal.hr/ResourceManager/GetImage.aspx?imgId=132069&amp;fmtId=7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2714612" cy="146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7686700" cy="677246"/>
          </a:xfr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cap="none" dirty="0" smtClean="0">
                <a:solidFill>
                  <a:schemeClr val="tx1"/>
                </a:solidFill>
              </a:rPr>
              <a:t>  Sve je jasno</a:t>
            </a:r>
            <a:endParaRPr lang="hr-HR" sz="3200" b="1" cap="none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3600" b="1" dirty="0" smtClean="0"/>
              <a:t>  </a:t>
            </a:r>
            <a:r>
              <a:rPr lang="hr-HR" sz="2800" b="1" dirty="0" smtClean="0"/>
              <a:t>Nastavnik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800" dirty="0" smtClean="0"/>
              <a:t>jasne i točne upute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800" dirty="0" smtClean="0"/>
              <a:t>očekivana znanja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800" dirty="0" smtClean="0"/>
              <a:t>mjerila ocjenjivanja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800" dirty="0" smtClean="0"/>
              <a:t>                                                      </a:t>
            </a:r>
            <a:r>
              <a:rPr lang="hr-HR" sz="2800" b="1" dirty="0" smtClean="0"/>
              <a:t>Učenik</a:t>
            </a:r>
            <a:r>
              <a:rPr lang="hr-HR" sz="28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800" dirty="0" smtClean="0"/>
              <a:t>                                            jasan mu je zadatak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800" dirty="0" smtClean="0"/>
              <a:t>                                            zna što se od njega traži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800" dirty="0" smtClean="0"/>
              <a:t>                                            zna što se ocjenjuje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/>
          </a:p>
        </p:txBody>
      </p:sp>
      <p:pic>
        <p:nvPicPr>
          <p:cNvPr id="29700" name="il_fi" descr="http://farm4.static.flickr.com/3288/2300374739_fd5bb12b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714500"/>
            <a:ext cx="2400293" cy="1799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il_fi" descr="http://lauramaylenewalter.com/wp-content/uploads/2011/07/penc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3897" y="4429125"/>
            <a:ext cx="2571777" cy="1928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Školski esej</a:t>
            </a:r>
            <a:endParaRPr lang="hr-HR" sz="3200" b="1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odgovoriti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neka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pitanja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iskazati vlastito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znanje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vještinu pisanja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 nekoj temi ili problemu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interpretativni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usporedbeni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raspravljački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il_fi" descr="http://kulturistra.hr/wp-content/uploads/2011/03/esej47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476750"/>
            <a:ext cx="3786182" cy="2013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6043613" cy="846158"/>
          </a:xfr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cap="none" dirty="0" smtClean="0">
                <a:solidFill>
                  <a:schemeClr val="tx1"/>
                </a:solidFill>
              </a:rPr>
              <a:t>Od učenika se očekuje</a:t>
            </a:r>
            <a:endParaRPr lang="hr-HR" sz="3200" b="1" cap="none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1428736"/>
            <a:ext cx="7715304" cy="5257800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moraju </a:t>
            </a:r>
            <a:r>
              <a:rPr lang="hr-HR" b="1" dirty="0" smtClean="0"/>
              <a:t>pisati o zadanoj temi</a:t>
            </a:r>
            <a:r>
              <a:rPr lang="hr-HR" dirty="0" smtClean="0"/>
              <a:t>, ne smiju pisati u obliku pjesme  i moraju se pristojno izražavati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da pokažu </a:t>
            </a:r>
            <a:r>
              <a:rPr lang="hr-HR" b="1" dirty="0" smtClean="0"/>
              <a:t>razumijevanje</a:t>
            </a:r>
            <a:r>
              <a:rPr lang="hr-HR" dirty="0" smtClean="0"/>
              <a:t>  ponuđenoga teksta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da mogu </a:t>
            </a:r>
            <a:r>
              <a:rPr lang="hr-HR" b="1" dirty="0" smtClean="0"/>
              <a:t> primijeniti književnoteorijske pojmove </a:t>
            </a:r>
            <a:r>
              <a:rPr lang="hr-HR" dirty="0" smtClean="0"/>
              <a:t>tumačeći ponuđeni tekst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da mogu </a:t>
            </a:r>
            <a:r>
              <a:rPr lang="hr-HR" b="1" dirty="0" smtClean="0"/>
              <a:t>napisati strukturirani tekst </a:t>
            </a:r>
            <a:r>
              <a:rPr lang="hr-HR" dirty="0" smtClean="0"/>
              <a:t>u zadanome vremenu i zadanome broju riječi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da pišu </a:t>
            </a:r>
            <a:r>
              <a:rPr lang="hr-HR" b="1" dirty="0" smtClean="0"/>
              <a:t>standardnim hrvatskim jezikom</a:t>
            </a:r>
            <a:r>
              <a:rPr lang="hr-HR" dirty="0" smtClean="0"/>
              <a:t>, gramatički i pravopisno točno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da </a:t>
            </a:r>
            <a:r>
              <a:rPr lang="hr-HR" b="1" dirty="0" smtClean="0"/>
              <a:t>se izražavaju </a:t>
            </a:r>
            <a:r>
              <a:rPr lang="hr-HR" dirty="0" smtClean="0"/>
              <a:t>jezgrovito, smisleno,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 smtClean="0"/>
              <a:t>    jasno, cjelovito i stilski prikladno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da su sposobni uredno i čitljivo </a:t>
            </a:r>
            <a:r>
              <a:rPr lang="hr-HR" b="1" dirty="0" smtClean="0"/>
              <a:t>pisati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/>
          </a:p>
        </p:txBody>
      </p:sp>
      <p:pic>
        <p:nvPicPr>
          <p:cNvPr id="30724" name="il_fi" descr="http://www.mojajaska.com/hrvatski_jez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57166"/>
            <a:ext cx="2143140" cy="857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86700" cy="1143000"/>
          </a:xfr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cap="none" dirty="0" smtClean="0">
                <a:solidFill>
                  <a:schemeClr val="tx1"/>
                </a:solidFill>
              </a:rPr>
              <a:t>Ocjenjivanje eseja</a:t>
            </a:r>
            <a:endParaRPr lang="hr-HR" sz="3200" b="1" cap="none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0063" y="1643063"/>
            <a:ext cx="8229600" cy="5214937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hr-HR" sz="2800" b="1" dirty="0" smtClean="0"/>
              <a:t>Kriteriji ocjenjivanja  eseja: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b="1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b="1" dirty="0" smtClean="0"/>
              <a:t>-sadržajni-50 %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b="1" dirty="0" smtClean="0"/>
              <a:t>( </a:t>
            </a:r>
            <a:r>
              <a:rPr lang="hr-HR" sz="2400" b="1" dirty="0" err="1" smtClean="0"/>
              <a:t>kontekstualizacija</a:t>
            </a:r>
            <a:r>
              <a:rPr lang="hr-HR" sz="2400" b="1" dirty="0" smtClean="0"/>
              <a:t>, problematizacija, aktualizacija)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hr-HR" sz="2400" b="1" dirty="0" smtClean="0"/>
              <a:t>-jezični-35 %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hr-HR" sz="2400" b="1" dirty="0" smtClean="0"/>
              <a:t>-formalni-broj riječi, kompozicija-15 %</a:t>
            </a:r>
            <a:endParaRPr lang="hr-HR" sz="2400" b="1" dirty="0"/>
          </a:p>
        </p:txBody>
      </p:sp>
      <p:pic>
        <p:nvPicPr>
          <p:cNvPr id="31748" name="il_fi" descr="http://perfectessay.net/blog/wp-content/uploads/2011/12/quality-custom-essa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07572" y="4714884"/>
            <a:ext cx="3093542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mojamatura.net/images/stories/esej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7"/>
            <a:ext cx="8858312" cy="611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28662" y="5072074"/>
            <a:ext cx="7239000" cy="1143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1600" dirty="0" smtClean="0"/>
              <a:t>Izvori:</a:t>
            </a:r>
          </a:p>
          <a:p>
            <a:pPr>
              <a:buNone/>
            </a:pPr>
            <a:r>
              <a:rPr lang="hr-HR" sz="1600" dirty="0" smtClean="0"/>
              <a:t>1</a:t>
            </a:r>
            <a:r>
              <a:rPr lang="hr-HR" sz="1600" dirty="0" smtClean="0"/>
              <a:t>. NCVVO</a:t>
            </a:r>
            <a:endParaRPr lang="hr-HR" sz="1600" dirty="0" smtClean="0"/>
          </a:p>
          <a:p>
            <a:pPr>
              <a:buNone/>
            </a:pPr>
            <a:r>
              <a:rPr lang="hr-HR" sz="1600" dirty="0" smtClean="0"/>
              <a:t>2. ŽSV nastavnika hrvatskoga jezika-Ljiljana </a:t>
            </a:r>
            <a:r>
              <a:rPr lang="hr-HR" sz="1600" dirty="0" err="1" smtClean="0"/>
              <a:t>Ptačnik</a:t>
            </a:r>
            <a:r>
              <a:rPr lang="hr-HR" sz="1600" dirty="0" smtClean="0"/>
              <a:t>, </a:t>
            </a:r>
            <a:r>
              <a:rPr lang="hr-HR" sz="1600" dirty="0" err="1" smtClean="0"/>
              <a:t>prof</a:t>
            </a:r>
            <a:r>
              <a:rPr lang="hr-HR" sz="1600" dirty="0" smtClean="0"/>
              <a:t>.</a:t>
            </a:r>
          </a:p>
          <a:p>
            <a:pPr>
              <a:buNone/>
            </a:pPr>
            <a:endParaRPr lang="hr-HR" sz="1600" b="1" dirty="0" smtClean="0"/>
          </a:p>
          <a:p>
            <a:pPr>
              <a:buNone/>
            </a:pPr>
            <a:endParaRPr lang="hr-HR" sz="1600" dirty="0" smtClean="0"/>
          </a:p>
          <a:p>
            <a:pPr>
              <a:buNone/>
            </a:pPr>
            <a:endParaRPr lang="hr-HR" sz="1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8472518" cy="560406"/>
          </a:xfr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cap="none" dirty="0" smtClean="0">
                <a:solidFill>
                  <a:schemeClr val="tx1"/>
                </a:solidFill>
                <a:latin typeface="+mn-lt"/>
              </a:rPr>
              <a:t>Školski esej</a:t>
            </a:r>
            <a:endParaRPr lang="hr-HR" sz="3200" b="1" cap="none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1428736"/>
            <a:ext cx="7929618" cy="5143536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 fontScale="92500" lnSpcReduction="10000"/>
          </a:bodyPr>
          <a:lstStyle/>
          <a:p>
            <a:pPr marL="176213" indent="-176213" eaLnBrk="1" fontAlgn="auto" hangingPunct="1">
              <a:spcBef>
                <a:spcPct val="50000"/>
              </a:spcBef>
              <a:spcAft>
                <a:spcPts val="0"/>
              </a:spcAft>
              <a:buFont typeface="Trebuchet MS" pitchFamily="34" charset="0"/>
              <a:buChar char="–"/>
              <a:defRPr/>
            </a:pPr>
            <a:r>
              <a:rPr lang="hr-HR" b="1" dirty="0" smtClean="0"/>
              <a:t>služi  učenju i </a:t>
            </a:r>
            <a:r>
              <a:rPr lang="hr-HR" b="1" dirty="0" err="1" smtClean="0">
                <a:solidFill>
                  <a:srgbClr val="FF0000"/>
                </a:solidFill>
              </a:rPr>
              <a:t>pr</a:t>
            </a:r>
            <a:r>
              <a:rPr lang="hr-HR" b="1" dirty="0" smtClean="0">
                <a:solidFill>
                  <a:srgbClr val="FF0000"/>
                </a:solidFill>
              </a:rPr>
              <a:t>/ocjenjivanju naučenoga</a:t>
            </a:r>
          </a:p>
          <a:p>
            <a:pPr marL="176213" indent="-176213" eaLnBrk="1" fontAlgn="auto" hangingPunct="1">
              <a:spcBef>
                <a:spcPct val="50000"/>
              </a:spcBef>
              <a:spcAft>
                <a:spcPts val="0"/>
              </a:spcAft>
              <a:buFont typeface="Trebuchet MS" pitchFamily="34" charset="0"/>
              <a:buChar char="–"/>
              <a:defRPr/>
            </a:pPr>
            <a:r>
              <a:rPr lang="hr-HR" b="1" dirty="0" smtClean="0"/>
              <a:t>od učenika se očekuje  </a:t>
            </a:r>
            <a:r>
              <a:rPr lang="hr-HR" b="1" i="1" dirty="0" smtClean="0">
                <a:solidFill>
                  <a:srgbClr val="FF0000"/>
                </a:solidFill>
              </a:rPr>
              <a:t>poznavanje</a:t>
            </a:r>
            <a:r>
              <a:rPr lang="hr-HR" b="1" dirty="0" smtClean="0">
                <a:solidFill>
                  <a:srgbClr val="FF0000"/>
                </a:solidFill>
              </a:rPr>
              <a:t> određenoga predmetnoga  </a:t>
            </a:r>
            <a:r>
              <a:rPr lang="hr-HR" b="1" i="1" dirty="0" smtClean="0">
                <a:solidFill>
                  <a:srgbClr val="FF0000"/>
                </a:solidFill>
              </a:rPr>
              <a:t>područja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smtClean="0"/>
              <a:t>(sadržaja)</a:t>
            </a:r>
          </a:p>
          <a:p>
            <a:pPr marL="176213" indent="-176213" eaLnBrk="1" fontAlgn="auto" hangingPunct="1">
              <a:spcBef>
                <a:spcPct val="50000"/>
              </a:spcBef>
              <a:spcAft>
                <a:spcPts val="0"/>
              </a:spcAft>
              <a:buFont typeface="Trebuchet MS" pitchFamily="34" charset="0"/>
              <a:buChar char="–"/>
              <a:defRPr/>
            </a:pPr>
            <a:r>
              <a:rPr lang="hr-HR" b="1" dirty="0" smtClean="0"/>
              <a:t>od učenika se očekuje  ovladavanje određenim </a:t>
            </a:r>
            <a:r>
              <a:rPr lang="hr-HR" b="1" i="1" dirty="0" smtClean="0">
                <a:solidFill>
                  <a:srgbClr val="FF0000"/>
                </a:solidFill>
              </a:rPr>
              <a:t>kognitivnim  vještinama </a:t>
            </a:r>
            <a:r>
              <a:rPr lang="hr-HR" b="1" dirty="0" smtClean="0"/>
              <a:t>(analiziranje, uspoređivanje, tumačenje, argumentiranje, </a:t>
            </a:r>
            <a:r>
              <a:rPr lang="hr-HR" b="1" dirty="0" err="1" smtClean="0"/>
              <a:t>prosuđivanje..</a:t>
            </a:r>
            <a:r>
              <a:rPr lang="hr-HR" b="1" dirty="0" smtClean="0"/>
              <a:t>.)</a:t>
            </a:r>
          </a:p>
          <a:p>
            <a:pPr marL="176213" indent="-176213" eaLnBrk="1" fontAlgn="auto" hangingPunct="1">
              <a:spcBef>
                <a:spcPct val="50000"/>
              </a:spcBef>
              <a:spcAft>
                <a:spcPts val="0"/>
              </a:spcAft>
              <a:buFont typeface="Trebuchet MS" pitchFamily="34" charset="0"/>
              <a:buChar char="–"/>
              <a:defRPr/>
            </a:pPr>
            <a:r>
              <a:rPr lang="hr-HR" b="1" dirty="0" smtClean="0"/>
              <a:t>od učenika se očekuje  ovladavanje određenim </a:t>
            </a:r>
            <a:r>
              <a:rPr lang="hr-HR" b="1" i="1" dirty="0" smtClean="0">
                <a:solidFill>
                  <a:srgbClr val="FF0000"/>
                </a:solidFill>
              </a:rPr>
              <a:t>komunikacijskim  vještinama </a:t>
            </a:r>
            <a:r>
              <a:rPr lang="hr-HR" b="1" dirty="0" smtClean="0"/>
              <a:t>(razumijevanje teksta, uporaba jezika, jasnoća, </a:t>
            </a:r>
            <a:r>
              <a:rPr lang="hr-HR" b="1" i="1" dirty="0" smtClean="0"/>
              <a:t>ispravno</a:t>
            </a:r>
            <a:r>
              <a:rPr lang="hr-HR" b="1" dirty="0" smtClean="0"/>
              <a:t>  korištenje stručnoga nazivlja, </a:t>
            </a:r>
            <a:r>
              <a:rPr lang="hr-HR" b="1" dirty="0" err="1" smtClean="0"/>
              <a:t>kompozicija..</a:t>
            </a:r>
            <a:r>
              <a:rPr lang="hr-HR" b="1" dirty="0" smtClean="0"/>
              <a:t>.)</a:t>
            </a:r>
          </a:p>
          <a:p>
            <a:pPr marL="176213" indent="-176213" eaLnBrk="1" fontAlgn="auto" hangingPunct="1">
              <a:spcBef>
                <a:spcPct val="50000"/>
              </a:spcBef>
              <a:spcAft>
                <a:spcPts val="0"/>
              </a:spcAft>
              <a:buFont typeface="Trebuchet MS" pitchFamily="34" charset="0"/>
              <a:buChar char="–"/>
              <a:defRPr/>
            </a:pPr>
            <a:r>
              <a:rPr lang="hr-HR" b="1" dirty="0" smtClean="0"/>
              <a:t>ima unaprijed  zadanu temu i dužinu (tehnički zahtjevi)</a:t>
            </a:r>
            <a:endParaRPr lang="hr-HR" b="1" dirty="0"/>
          </a:p>
        </p:txBody>
      </p:sp>
      <p:pic>
        <p:nvPicPr>
          <p:cNvPr id="10244" name="il_fi" descr="http://blogs.spjnetwork.org/freelance/wp-content/uploads/2011/09/writ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4675" y="0"/>
            <a:ext cx="2219325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214313" y="274638"/>
            <a:ext cx="7929587" cy="1143000"/>
          </a:xfr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cap="none" dirty="0" smtClean="0">
                <a:solidFill>
                  <a:schemeClr val="tx1"/>
                </a:solidFill>
              </a:rPr>
              <a:t>Vrste školskoga eseja</a:t>
            </a:r>
            <a:endParaRPr lang="hr-HR" sz="3200" b="1" cap="none" dirty="0">
              <a:solidFill>
                <a:schemeClr val="tx1"/>
              </a:solidFill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600200"/>
            <a:ext cx="8643937" cy="5257800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b="1" dirty="0" smtClean="0"/>
              <a:t>Interpretativni</a:t>
            </a:r>
            <a:r>
              <a:rPr lang="hr-HR" sz="2800" dirty="0" smtClean="0"/>
              <a:t> (najčešći) temelji se na danom predlošku (ulomak iz romana, pripovijetke, drame ili interpretacija pjesme)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hr-HR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b="1" dirty="0" smtClean="0"/>
              <a:t>Raspravljački</a:t>
            </a:r>
            <a:r>
              <a:rPr lang="hr-HR" sz="2800" dirty="0" smtClean="0"/>
              <a:t> (obrađuje teme koje se odnose na našu društvenu stvarnost – slobodna tema)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hr-HR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b="1" dirty="0" smtClean="0"/>
              <a:t>Usporedbeno-raščlambeni</a:t>
            </a:r>
            <a:r>
              <a:rPr lang="hr-HR" sz="2800" dirty="0" smtClean="0"/>
              <a:t> (usporedbena analiza najmanje dva predloška na osnovi teme, motiva </a:t>
            </a:r>
            <a:r>
              <a:rPr lang="hr-HR" sz="2800" dirty="0" err="1" smtClean="0"/>
              <a:t>itd</a:t>
            </a:r>
            <a:r>
              <a:rPr lang="hr-HR" sz="2800" dirty="0" smtClean="0"/>
              <a:t>.)</a:t>
            </a:r>
          </a:p>
        </p:txBody>
      </p:sp>
      <p:pic>
        <p:nvPicPr>
          <p:cNvPr id="11270" name="il_fi" descr="http://mojamatura.net/images/stories/slike3/pisanje-esej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5500688"/>
            <a:ext cx="22621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7858180" cy="714372"/>
          </a:xfr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cap="none" dirty="0" smtClean="0">
                <a:solidFill>
                  <a:schemeClr val="tx1"/>
                </a:solidFill>
                <a:latin typeface="+mn-lt"/>
              </a:rPr>
              <a:t>Izrada školskoga eseja</a:t>
            </a:r>
            <a:endParaRPr lang="hr-HR" sz="3200" b="1" cap="none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1571612"/>
            <a:ext cx="7858180" cy="5000660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b="1" dirty="0" smtClean="0"/>
              <a:t>UPUTA</a:t>
            </a:r>
            <a:r>
              <a:rPr lang="hr-HR" dirty="0" smtClean="0"/>
              <a:t>-što se traži, broj riječi….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b="1" dirty="0" smtClean="0"/>
              <a:t>PREDLOŽAK</a:t>
            </a:r>
            <a:r>
              <a:rPr lang="hr-HR" dirty="0" smtClean="0"/>
              <a:t>-književni tekst, pjesma, slika, film,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 smtClean="0"/>
              <a:t>strip, dramska izvedba…..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b="1" dirty="0" smtClean="0"/>
              <a:t>SMJERNICE</a:t>
            </a:r>
            <a:r>
              <a:rPr lang="hr-HR" dirty="0" smtClean="0"/>
              <a:t>-prema njima izrađuju se mjerila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 smtClean="0"/>
              <a:t>ocjenjivanja, jasne i nedvosmislene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b="1" dirty="0" smtClean="0"/>
              <a:t>MJERILA OCJENJIVANJA</a:t>
            </a:r>
            <a:r>
              <a:rPr lang="hr-HR" dirty="0" smtClean="0"/>
              <a:t>-jasno određuju što 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 smtClean="0"/>
              <a:t>ocjenjuje</a:t>
            </a:r>
            <a:endParaRPr lang="hr-HR" dirty="0"/>
          </a:p>
        </p:txBody>
      </p:sp>
      <p:pic>
        <p:nvPicPr>
          <p:cNvPr id="12293" name="il_fi" descr="http://www.vjesnik.com/DataServices/Image.ashx?id=c345c034-2b01-45a7-920f-89ad279f8bb9&amp;type=524288&amp;http://news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786322"/>
            <a:ext cx="250033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428604"/>
            <a:ext cx="7643866" cy="894382"/>
          </a:xfrm>
          <a:solidFill>
            <a:schemeClr val="bg2">
              <a:lumMod val="90000"/>
            </a:schemeClr>
          </a:solidFill>
        </p:spPr>
        <p:txBody>
          <a:bodyPr rtlCol="0">
            <a:noAutofit/>
          </a:bodyPr>
          <a:lstStyle/>
          <a:p>
            <a:pPr>
              <a:defRPr/>
            </a:pPr>
            <a:r>
              <a:rPr lang="hr-HR" sz="3200" cap="none" dirty="0" smtClean="0">
                <a:solidFill>
                  <a:schemeClr val="tx1"/>
                </a:solidFill>
              </a:rPr>
              <a:t>Smjernice</a:t>
            </a:r>
            <a:endParaRPr lang="hr-HR" sz="32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700213"/>
            <a:ext cx="7786711" cy="4943475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/>
              <a:t>To su rečenice koje  usmjeravaju prilikom pisanja eseja.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/>
              <a:t>Navedene su u svakoj vrsti školskoga eseja.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/>
              <a:t>Treba ih shvatiti kao pitanja na koja treba što kreativnije odgovoriti.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/>
              <a:t>Treba </a:t>
            </a:r>
            <a:r>
              <a:rPr lang="hr-HR" sz="2800" b="1" dirty="0" smtClean="0"/>
              <a:t>obavezno odgovoriti na sve</a:t>
            </a:r>
            <a:r>
              <a:rPr lang="hr-HR" sz="2800" dirty="0" smtClean="0"/>
              <a:t> </a:t>
            </a:r>
            <a:r>
              <a:rPr lang="hr-HR" sz="2800" b="1" dirty="0" smtClean="0"/>
              <a:t>smjernice</a:t>
            </a:r>
            <a:r>
              <a:rPr lang="hr-HR" sz="2800" dirty="0" smtClean="0"/>
              <a:t> ispod teksta jer se na osnovi njih izrađuju </a:t>
            </a:r>
            <a:r>
              <a:rPr lang="hr-HR" sz="2800" b="1" dirty="0" smtClean="0"/>
              <a:t>opisivači.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800" dirty="0" smtClean="0"/>
          </a:p>
        </p:txBody>
      </p:sp>
      <p:pic>
        <p:nvPicPr>
          <p:cNvPr id="13316" name="il_fi" descr="http://www.writeawriting.com/wp-content/uploads/2011/05/definition-technical-writ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5143501"/>
            <a:ext cx="3071834" cy="150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il_fi" descr="http://gimnazija-privatna-jezicnoinformaticka-svijet-zg.skole.hr/upload/gimnazija-privatna-jezicnoinformaticka-svijet-zg/images/newsimg/1137/image299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714356"/>
            <a:ext cx="80962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0"/>
            <a:ext cx="9144000" cy="78581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SMJERNICE</a:t>
            </a:r>
          </a:p>
        </p:txBody>
      </p:sp>
      <p:graphicFrame>
        <p:nvGraphicFramePr>
          <p:cNvPr id="60555" name="Group 139"/>
          <p:cNvGraphicFramePr>
            <a:graphicFrameLocks noGrp="1"/>
          </p:cNvGraphicFramePr>
          <p:nvPr/>
        </p:nvGraphicFramePr>
        <p:xfrm>
          <a:off x="428596" y="928670"/>
          <a:ext cx="8501122" cy="5715039"/>
        </p:xfrm>
        <a:graphic>
          <a:graphicData uri="http://schemas.openxmlformats.org/drawingml/2006/table">
            <a:tbl>
              <a:tblPr/>
              <a:tblGrid>
                <a:gridCol w="1929487"/>
                <a:gridCol w="6571635"/>
              </a:tblGrid>
              <a:tr h="5111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  <a:cs typeface="Times New Roman" pitchFamily="18" charset="0"/>
                        </a:rPr>
                        <a:t>UPUTA</a:t>
                      </a:r>
                      <a:endParaRPr kumimoji="0" lang="hr-HR" sz="2000" b="1" i="0" u="none" strike="noStrike" cap="none" normalizeH="0" baseline="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C4A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  <a:cs typeface="Times New Roman" pitchFamily="18" charset="0"/>
                        </a:rPr>
                        <a:t>ŠTO  TRAŽIMO?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C4A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381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OPIŠI</a:t>
                      </a:r>
                      <a:endParaRPr kumimoji="0" lang="hr-HR" sz="1800" b="1" i="0" u="none" strike="noStrike" cap="none" normalizeH="0" baseline="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C4A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NAVEDI DETALJNE KARAKTERISTIKE NEKOGA PREDMETA 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C4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91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PRIKAŽI</a:t>
                      </a:r>
                      <a:endParaRPr kumimoji="0" lang="hr-HR" sz="1800" b="1" i="0" u="none" strike="noStrike" cap="none" normalizeH="0" baseline="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C4A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NAVEDI KLJUČNE KARAKTERISTIKE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C4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65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ILUSTRIRAJ</a:t>
                      </a:r>
                      <a:endParaRPr kumimoji="0" lang="hr-HR" sz="1800" b="1" i="0" u="none" strike="noStrike" cap="none" normalizeH="0" baseline="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C4A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NAVEDI PRIMJERE KOJI OSVJETLJAVAJU NEKI PROBLEM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C4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7225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ANALIZIRAJ</a:t>
                      </a:r>
                      <a:endParaRPr kumimoji="0" lang="hr-HR" sz="1800" b="1" i="0" u="none" strike="noStrike" cap="none" normalizeH="0" baseline="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C4A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RAZLOŽI NA SASTAVNE DIJELOVE, OPIŠI SVAKI POJEDINI DIO, OPIŠI NJEGOV ODNOS PREMA DRUGIM DIJELOVIMA I PREMA CJELINI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C4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76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USPOREDI</a:t>
                      </a:r>
                      <a:endParaRPr kumimoji="0" lang="hr-HR" sz="1800" b="1" i="0" u="none" strike="noStrike" cap="none" normalizeH="0" baseline="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C4A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NAVEDI SLIČNOSTI I RAZLIKE DVA ILI VIŠE PREDMETA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C4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OBJASNI</a:t>
                      </a:r>
                      <a:endParaRPr kumimoji="0" lang="hr-HR" sz="1800" b="1" i="0" u="none" strike="noStrike" cap="none" normalizeH="0" baseline="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C4A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NAVEDI RAZLOGE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C4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91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DOKAŽI</a:t>
                      </a:r>
                      <a:endParaRPr kumimoji="0" lang="hr-HR" sz="1800" b="1" i="0" u="none" strike="noStrike" cap="none" normalizeH="0" baseline="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C4A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POTKRIJEPI TVRDNJU INFORMACIJAMA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C4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65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INTERPRETIRAJ</a:t>
                      </a:r>
                      <a:endParaRPr kumimoji="0" lang="hr-HR" sz="1800" b="1" i="0" u="none" strike="noStrike" cap="none" normalizeH="0" baseline="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C4A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ODREDI ZNAČENJE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C4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3126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KRITIČKI PROCIJENI</a:t>
                      </a:r>
                      <a:endParaRPr kumimoji="0" lang="hr-HR" sz="1800" b="1" i="0" u="none" strike="noStrike" cap="none" normalizeH="0" baseline="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C4A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PROCIJENI KVALITETU, VRIJEDNOST ILI VAŽNOST NEČEGA PREMA ODREĐENIM KRITERIJIMA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C4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4342" name="il_fi" descr="http://www.avatarsdb.com/avatars/silvester_thinki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0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0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"/>
            <a:ext cx="6786533" cy="1571612"/>
          </a:xfr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tx1"/>
                </a:solidFill>
              </a:rPr>
              <a:t>  INTERPRETATIVNI ŠKOLSKI ESEJ</a:t>
            </a:r>
            <a:endParaRPr lang="hr-HR" sz="2800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Polako i pozorno pročitaj tekst.</a:t>
            </a:r>
            <a:endParaRPr lang="hr-H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Smjesti zadani ulomak u djelo, </a:t>
            </a:r>
            <a:r>
              <a:rPr lang="hr-HR" dirty="0" smtClean="0"/>
              <a:t>odredi vrstu djela, autora i  razdoblje u kojem je nastalo.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Odredi tematiku ulomka i djela.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Objasni problematiku  i odredi ideju ulomka.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Objasni odnose među likovima u ulomku.</a:t>
            </a:r>
            <a:endParaRPr lang="hr-HR" dirty="0"/>
          </a:p>
        </p:txBody>
      </p:sp>
      <p:pic>
        <p:nvPicPr>
          <p:cNvPr id="15364" name="il_fi" descr="http://www.c-n-t-a.com/eventmain_files/essa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0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il_fi" descr="http://www.avatarsdb.com/avatars/silvester_thinking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7640" y="5286388"/>
            <a:ext cx="114300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357166"/>
            <a:ext cx="8143900" cy="1143000"/>
          </a:xfr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dirty="0" smtClean="0">
                <a:solidFill>
                  <a:schemeClr val="tx1"/>
                </a:solidFill>
              </a:rPr>
              <a:t>  </a:t>
            </a:r>
            <a:r>
              <a:rPr lang="hr-HR" sz="3200" b="1" cap="none" dirty="0" smtClean="0">
                <a:solidFill>
                  <a:schemeClr val="tx1"/>
                </a:solidFill>
              </a:rPr>
              <a:t>Izrada školskoga eseja</a:t>
            </a:r>
            <a:br>
              <a:rPr lang="hr-HR" sz="3200" b="1" cap="none" dirty="0" smtClean="0">
                <a:solidFill>
                  <a:schemeClr val="tx1"/>
                </a:solidFill>
              </a:rPr>
            </a:br>
            <a:r>
              <a:rPr lang="hr-HR" sz="3200" b="1" cap="none" dirty="0" smtClean="0">
                <a:solidFill>
                  <a:schemeClr val="tx1"/>
                </a:solidFill>
              </a:rPr>
              <a:t>  1. </a:t>
            </a:r>
            <a:r>
              <a:rPr lang="hr-HR" sz="3200" cap="none" dirty="0" smtClean="0">
                <a:solidFill>
                  <a:schemeClr val="tx1"/>
                </a:solidFill>
              </a:rPr>
              <a:t>k</a:t>
            </a:r>
            <a:r>
              <a:rPr lang="hr-HR" sz="3200" b="1" cap="none" dirty="0" smtClean="0">
                <a:solidFill>
                  <a:schemeClr val="tx1"/>
                </a:solidFill>
              </a:rPr>
              <a:t>orak</a:t>
            </a:r>
            <a:endParaRPr lang="hr-HR" sz="3200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214554"/>
            <a:ext cx="7686700" cy="4241182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 smtClean="0"/>
              <a:t>Pažljivo pročitati tekst i smjernice </a:t>
            </a:r>
            <a:r>
              <a:rPr lang="hr-HR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 smtClean="0"/>
              <a:t>   -za vrijeme čitanja podcrtavati ono što je važno.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Nakon čitanja </a:t>
            </a:r>
            <a:r>
              <a:rPr lang="hr-HR" b="1" dirty="0" smtClean="0"/>
              <a:t>provjeriti razumiješ </a:t>
            </a:r>
            <a:r>
              <a:rPr lang="hr-HR" dirty="0" smtClean="0"/>
              <a:t>li što si pročitao, shvaćaš li o čemu se govori.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Ako ti je smisao teksta nejasan, pročitaj ponovo.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/>
          </a:p>
        </p:txBody>
      </p:sp>
      <p:pic>
        <p:nvPicPr>
          <p:cNvPr id="20484" name="il_fi" descr="sylvester-the-c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2358" y="1"/>
            <a:ext cx="981641" cy="135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il_fi" descr="Pisanje_besedil_tekstopisj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857760"/>
            <a:ext cx="2392363" cy="159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489</TotalTime>
  <Words>857</Words>
  <Application>Microsoft Office PowerPoint</Application>
  <PresentationFormat>Prikaz na zaslonu (4:3)</PresentationFormat>
  <Paragraphs>196</Paragraphs>
  <Slides>24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5" baseType="lpstr">
      <vt:lpstr>Bogatstvo</vt:lpstr>
      <vt:lpstr>Državna matura</vt:lpstr>
      <vt:lpstr>Školski esej</vt:lpstr>
      <vt:lpstr>Školski esej</vt:lpstr>
      <vt:lpstr>Vrste školskoga eseja</vt:lpstr>
      <vt:lpstr>Izrada školskoga eseja</vt:lpstr>
      <vt:lpstr>Smjernice</vt:lpstr>
      <vt:lpstr>Slajd 7</vt:lpstr>
      <vt:lpstr>  INTERPRETATIVNI ŠKOLSKI ESEJ</vt:lpstr>
      <vt:lpstr>  Izrada školskoga eseja   1. korak</vt:lpstr>
      <vt:lpstr>  Izrada školskoga eseja   2. korak</vt:lpstr>
      <vt:lpstr>  Izrada školskoga eseja   3. korak</vt:lpstr>
      <vt:lpstr>   Izrada školskoga eseja    4. korak</vt:lpstr>
      <vt:lpstr>Kompozicija</vt:lpstr>
      <vt:lpstr>  Uvodni dio   kontekstualizacija</vt:lpstr>
      <vt:lpstr>Razrada problematizacija</vt:lpstr>
      <vt:lpstr>      Zaključni dio  aktualizacija</vt:lpstr>
      <vt:lpstr>Slajd 17</vt:lpstr>
      <vt:lpstr>Citati</vt:lpstr>
      <vt:lpstr>  Sve je jasno</vt:lpstr>
      <vt:lpstr>Od učenika se očekuje</vt:lpstr>
      <vt:lpstr>Ocjenjivanje eseja</vt:lpstr>
      <vt:lpstr>Slajd 22</vt:lpstr>
      <vt:lpstr>Slajd 23</vt:lpstr>
      <vt:lpstr>Slajd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Nada</dc:creator>
  <cp:lastModifiedBy>Nada</cp:lastModifiedBy>
  <cp:revision>139</cp:revision>
  <dcterms:created xsi:type="dcterms:W3CDTF">2012-02-22T18:38:45Z</dcterms:created>
  <dcterms:modified xsi:type="dcterms:W3CDTF">2012-03-10T09:20:36Z</dcterms:modified>
</cp:coreProperties>
</file>